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A220E8-9BDB-9BEC-FEFF-E0280EFC8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36B5020-E99E-817E-D78C-19D0054E6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931137-0B4A-9B6F-5231-BD3FC5F4D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A540-3B38-4278-BA1D-298B510875F3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C8B6E3-B58A-3285-0E7F-7AE9AB995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7975E6-3FF0-98AF-4469-B9A42AA5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4A3C-6CFF-4152-A804-1BC30827D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382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EF7BFA-3F4F-6B4C-AAB5-E620E5B1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CB308A1-A1F1-E588-FE53-CFCF6CCE2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E508B7-96F9-26E4-BFA9-47408F22D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A540-3B38-4278-BA1D-298B510875F3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A501FA-46EA-3254-D30B-259FCBAF1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93D6F0-D95D-018D-EB4B-D0AB214D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4A3C-6CFF-4152-A804-1BC30827D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021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EF144C0-2DA6-4B2A-F10D-2B353DC0DE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D2332A6-D893-A1C3-911E-06B8F92FF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DE76B7-46FC-C285-7144-CDD276E7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A540-3B38-4278-BA1D-298B510875F3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67487A-3775-97AA-6F07-708388D9A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A466FC-36C1-7802-4374-1EED066B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4A3C-6CFF-4152-A804-1BC30827D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942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2A5CE1-63D2-C1CC-D0CC-EA92B50B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DB8BBF-4DBC-6D95-76E7-5F8A8455C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82278D-3770-4059-66C0-D29E2FF7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A540-3B38-4278-BA1D-298B510875F3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270607-3C66-795F-7448-99D59D264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5EE649-6B20-B21F-A618-C180ADAC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4A3C-6CFF-4152-A804-1BC30827D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430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BBCE0C-40A3-E107-432B-7A7EEA10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C3CAE9-5251-1A99-131F-21E7711BF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21B338-5384-0154-7E6C-F6737A29E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A540-3B38-4278-BA1D-298B510875F3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9B26CF-88E4-B3BD-C1AB-842FAC4C2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79842D-B0A2-EB62-AC10-CB4C7869B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4A3C-6CFF-4152-A804-1BC30827D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37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3256BC-B01C-1B4B-1000-A379920C0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F1CBFE-573B-E0B4-DBB5-0A92F6DCA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32F1D32-4119-20FE-29F0-CF0DAC29F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384359-D33F-E190-5B0F-1C1435AD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A540-3B38-4278-BA1D-298B510875F3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62F2969-8BA3-D229-D5F4-1F0432197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E7A2086-2086-A539-ADD7-E2EE45E42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4A3C-6CFF-4152-A804-1BC30827D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37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70B8F6-D3D7-E301-F236-3698C959A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8F053C-E4EC-4588-DDF3-B124493C3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CCB689-2931-9B96-ABF6-A3A532294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65D1EAF-3151-18BF-461D-5FAFCB79A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1179722-6662-F5F7-4293-0086A9B91A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538D20D-C7D0-B728-3419-C2CF4EF00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A540-3B38-4278-BA1D-298B510875F3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64CBB38-7C74-3F50-8955-3C05187C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36B5BE1-CE16-84C7-D493-200515FF3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4A3C-6CFF-4152-A804-1BC30827D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42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2A595A-638E-DA2C-018E-525C6B6E3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44FBCDC-3E2A-BDA2-F70B-736FBE7D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A540-3B38-4278-BA1D-298B510875F3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B20E12D-6E35-4A7E-E76F-E88C0000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9436F5B-B44A-5307-DF34-8E34BEF7D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4A3C-6CFF-4152-A804-1BC30827D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6B90CAA-4DEC-02A3-ACDB-4B3F4AC3B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A540-3B38-4278-BA1D-298B510875F3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A7F6576-FA36-0E6D-0B7B-A9C4007DC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38B765-D975-3E8A-08B8-43CC7762F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4A3C-6CFF-4152-A804-1BC30827D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680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450E6D-E8B2-FB89-3F2C-23D60B898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EE4399-F8C7-0C99-0595-C6B56101D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ACB6D01-E628-7F09-F303-DCAB20CAD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C139E83-6781-9283-928A-321A582A0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A540-3B38-4278-BA1D-298B510875F3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BB6F4F9-AB81-D14F-6536-542974063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E78499A-E968-FA9B-C7DE-2A796B4D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4A3C-6CFF-4152-A804-1BC30827D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573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B68145-4FAC-90B0-6B6C-69B72FC2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A80EEB0-B0DA-9148-84DA-FD28A62E25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F73B992-26B4-EE4B-BBF4-60FD60858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44D18E-65DD-3594-1D0E-2AC645FD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A540-3B38-4278-BA1D-298B510875F3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0B8022-1529-C58D-2A48-D1782C98B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97E5CF7-3D95-C9A1-2622-94C86295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4A3C-6CFF-4152-A804-1BC30827D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85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FB4B8D0-281C-6303-EB8B-01AED2E4C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3C85F67-8BD9-87DB-485A-0B8FFD010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B7D1D0-5DC0-AD86-A09B-2415A1574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A540-3B38-4278-BA1D-298B510875F3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EADDC2-1365-B7D4-E27B-EB099CF02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4951D2-9765-30E8-B175-34752B2E7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94A3C-6CFF-4152-A804-1BC30827D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52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Scan-AGU-1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2743CD-FAD5-0192-3997-665D7499C0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>
                <a:latin typeface="りいポップ角 R" panose="02000600000000000000" pitchFamily="50" charset="-128"/>
                <a:ea typeface="りいポップ角 R" panose="02000600000000000000" pitchFamily="50" charset="-128"/>
              </a:rPr>
              <a:t>自己紹介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50D3C53-FEDB-8588-5938-D24429D439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kumimoji="1" lang="en-US" altLang="ja-JP" dirty="0"/>
          </a:p>
          <a:p>
            <a:r>
              <a:rPr lang="ja-JP" altLang="en-US" sz="1400" dirty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東洋女子高等学校</a:t>
            </a:r>
            <a:endParaRPr lang="en-US" altLang="ja-JP" sz="1400" dirty="0">
              <a:solidFill>
                <a:srgbClr val="0070C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sz="1400" dirty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数学科非常勤</a:t>
            </a:r>
            <a:r>
              <a:rPr lang="ja-JP" altLang="en-US" sz="1400" dirty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講師</a:t>
            </a:r>
            <a:endParaRPr lang="en-US" altLang="ja-JP" sz="1400" dirty="0">
              <a:solidFill>
                <a:srgbClr val="0070C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dirty="0">
                <a:solidFill>
                  <a:srgbClr val="00B0F0"/>
                </a:solidFill>
                <a:latin typeface="りいポップ角 R" panose="02000600000000000000" pitchFamily="50" charset="-128"/>
                <a:ea typeface="りいポップ角 R" panose="02000600000000000000" pitchFamily="50" charset="-128"/>
              </a:rPr>
              <a:t>正田　良</a:t>
            </a:r>
          </a:p>
        </p:txBody>
      </p:sp>
    </p:spTree>
    <p:extLst>
      <p:ext uri="{BB962C8B-B14F-4D97-AF65-F5344CB8AC3E}">
        <p14:creationId xmlns:p14="http://schemas.microsoft.com/office/powerpoint/2010/main" val="2839547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133823-D1E1-D3A3-A593-F3C85E474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5533"/>
          </a:xfrm>
        </p:spPr>
        <p:txBody>
          <a:bodyPr>
            <a:noAutofit/>
          </a:bodyPr>
          <a:lstStyle/>
          <a:p>
            <a:r>
              <a:rPr kumimoji="1" lang="ja-JP" altLang="en-US" sz="3200" dirty="0"/>
              <a:t>これは、ほめすぎだって思うけど</a:t>
            </a:r>
            <a:r>
              <a:rPr kumimoji="1" lang="en-US" altLang="ja-JP" sz="3200" dirty="0"/>
              <a:t>…</a:t>
            </a:r>
            <a:r>
              <a:rPr kumimoji="1" lang="ja-JP" altLang="en-US" sz="3200" dirty="0"/>
              <a:t>　　</a:t>
            </a:r>
            <a:r>
              <a:rPr kumimoji="1" lang="en-US" altLang="ja-JP" sz="1800" dirty="0">
                <a:hlinkClick r:id="rId2" action="ppaction://hlinkfile"/>
              </a:rPr>
              <a:t>Scan-AGU-1.png</a:t>
            </a:r>
            <a:endParaRPr kumimoji="1" lang="ja-JP" altLang="en-US" sz="1800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A6A3ADF7-0126-23D5-DAFA-14E2A0094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8820" y="1060881"/>
            <a:ext cx="7408254" cy="4853222"/>
          </a:xfrm>
        </p:spPr>
      </p:pic>
    </p:spTree>
    <p:extLst>
      <p:ext uri="{BB962C8B-B14F-4D97-AF65-F5344CB8AC3E}">
        <p14:creationId xmlns:p14="http://schemas.microsoft.com/office/powerpoint/2010/main" val="3562514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63F091-DCC6-0744-64B3-84CE20340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1800" b="1" dirty="0">
                <a:latin typeface="あずきフォント" panose="02000609000000000000" pitchFamily="1" charset="-128"/>
                <a:ea typeface="あずきフォント" panose="02000609000000000000" pitchFamily="1" charset="-128"/>
              </a:rPr>
              <a:t>後日談。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58729D-ABFB-20E6-77CE-9966F859F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9871"/>
            <a:ext cx="10515600" cy="4997092"/>
          </a:xfrm>
        </p:spPr>
        <p:txBody>
          <a:bodyPr/>
          <a:lstStyle/>
          <a:p>
            <a:endParaRPr kumimoji="1" lang="en-US" altLang="ja-JP" dirty="0"/>
          </a:p>
          <a:p>
            <a:pPr marL="0" indent="0">
              <a:buNone/>
            </a:pPr>
            <a:r>
              <a:rPr lang="ja-JP" altLang="en-US" dirty="0">
                <a:solidFill>
                  <a:srgbClr val="7030A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これを見つけた，当時高校生だった　娘が，</a:t>
            </a:r>
            <a:r>
              <a:rPr kumimoji="1" lang="ja-JP" altLang="en-US" dirty="0">
                <a:solidFill>
                  <a:srgbClr val="7030A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endParaRPr kumimoji="1" lang="en-US" altLang="ja-JP" dirty="0">
              <a:solidFill>
                <a:srgbClr val="7030A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7030A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　これ，大事にしろよ！　って言った。</a:t>
            </a:r>
            <a:endParaRPr lang="en-US" altLang="ja-JP" dirty="0">
              <a:solidFill>
                <a:srgbClr val="7030A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endParaRPr kumimoji="1" lang="ja-JP" altLang="en-US" dirty="0">
              <a:solidFill>
                <a:srgbClr val="7030A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42A0D29-2D73-DFC8-CDD6-628F70D76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368" y="2715099"/>
            <a:ext cx="7858432" cy="377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54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F4A71B-E101-CF0D-E071-583ED068C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6"/>
            <a:ext cx="10515600" cy="882293"/>
          </a:xfrm>
        </p:spPr>
        <p:txBody>
          <a:bodyPr>
            <a:noAutofit/>
          </a:bodyPr>
          <a:lstStyle/>
          <a:p>
            <a:r>
              <a:rPr kumimoji="1" lang="ja-JP" altLang="en-US" sz="1800" dirty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三重県のある市の教育研究会・夏の研修会の講師に呼ばれて、いそいそと，話をしにいきました。</a:t>
            </a:r>
            <a:br>
              <a:rPr kumimoji="1" lang="en-US" altLang="ja-JP" sz="1800" dirty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br>
              <a:rPr kumimoji="1" lang="en-US" altLang="ja-JP" sz="1800" dirty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kumimoji="1" lang="ja-JP" altLang="en-US" sz="1800" dirty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三重大学での教え子さんが，数学部長さんになっていました，</a:t>
            </a:r>
            <a:br>
              <a:rPr kumimoji="1" lang="en-US" altLang="ja-JP" sz="1800" dirty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br>
              <a:rPr kumimoji="1" lang="en-US" altLang="ja-JP" sz="1800" dirty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endParaRPr kumimoji="1" lang="ja-JP" altLang="en-US" sz="1800" dirty="0">
              <a:solidFill>
                <a:srgbClr val="0070C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DAFE8BF-2D9D-2A76-EEDC-CFF3A79EA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7779" y="1825625"/>
            <a:ext cx="4456442" cy="4351338"/>
          </a:xfrm>
        </p:spPr>
      </p:pic>
    </p:spTree>
    <p:extLst>
      <p:ext uri="{BB962C8B-B14F-4D97-AF65-F5344CB8AC3E}">
        <p14:creationId xmlns:p14="http://schemas.microsoft.com/office/powerpoint/2010/main" val="3459507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4DCDA0-BE18-A971-6330-1EA07DC24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374" y="365125"/>
            <a:ext cx="10203426" cy="1325563"/>
          </a:xfrm>
        </p:spPr>
        <p:txBody>
          <a:bodyPr/>
          <a:lstStyle/>
          <a:p>
            <a:r>
              <a:rPr lang="ja-JP" altLang="en-US" b="1" dirty="0">
                <a:latin typeface="りいポップ角 R" panose="02000600000000000000" pitchFamily="50" charset="-128"/>
                <a:ea typeface="りいポップ角 R" panose="02000600000000000000" pitchFamily="50" charset="-128"/>
              </a:rPr>
              <a:t>結局。</a:t>
            </a:r>
            <a:endParaRPr kumimoji="1" lang="ja-JP" altLang="en-US" b="1" dirty="0">
              <a:latin typeface="りいポップ角 R" panose="02000600000000000000" pitchFamily="50" charset="-128"/>
              <a:ea typeface="りいポップ角 R" panose="020006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73D1DE-4703-CC89-A36C-FF84193C8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>
                <a:latin typeface="あずきフォント" panose="02000609000000000000" pitchFamily="1" charset="-128"/>
                <a:ea typeface="あずきフォント" panose="02000609000000000000" pitchFamily="1" charset="-128"/>
              </a:rPr>
              <a:t>小学校・中学校・高等学校の</a:t>
            </a:r>
            <a:br>
              <a:rPr kumimoji="1" lang="en-US" altLang="ja-JP" dirty="0">
                <a:latin typeface="あずきフォント" panose="02000609000000000000" pitchFamily="1" charset="-128"/>
                <a:ea typeface="あずきフォント" panose="02000609000000000000" pitchFamily="1" charset="-128"/>
              </a:rPr>
            </a:br>
            <a:endParaRPr kumimoji="1" lang="en-US" altLang="ja-JP" dirty="0">
              <a:latin typeface="あずきフォント" panose="02000609000000000000" pitchFamily="1" charset="-128"/>
              <a:ea typeface="あずきフォント" panose="02000609000000000000" pitchFamily="1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あずきフォント" panose="02000609000000000000" pitchFamily="1" charset="-128"/>
                <a:ea typeface="あずきフォント" panose="02000609000000000000" pitchFamily="1" charset="-128"/>
              </a:rPr>
              <a:t>算数・数学の話をすることは、</a:t>
            </a:r>
            <a:endParaRPr lang="en-US" altLang="ja-JP" dirty="0">
              <a:latin typeface="あずきフォント" panose="02000609000000000000" pitchFamily="1" charset="-128"/>
              <a:ea typeface="あずきフォント" panose="02000609000000000000" pitchFamily="1" charset="-128"/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りいポップ角 R" panose="02000600000000000000" pitchFamily="50" charset="-128"/>
                <a:ea typeface="りいポップ角 R" panose="02000600000000000000" pitchFamily="50" charset="-128"/>
              </a:rPr>
              <a:t>とても好きです。</a:t>
            </a:r>
            <a:endParaRPr kumimoji="1" lang="en-US" altLang="ja-JP" sz="4000" b="1" dirty="0">
              <a:solidFill>
                <a:srgbClr val="0070C0"/>
              </a:solidFill>
              <a:latin typeface="りいポップ角 R" panose="02000600000000000000" pitchFamily="50" charset="-128"/>
              <a:ea typeface="りいポップ角 R" panose="02000600000000000000" pitchFamily="50" charset="-128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0002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A6DB43-221A-F305-143E-59CA63EE3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000" dirty="0">
                <a:solidFill>
                  <a:srgbClr val="002060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う゛～ん。他にはあまり書くことないかな</a:t>
            </a: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5A537EE1-E9DB-2EBE-223A-C478631841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13584"/>
              </p:ext>
            </p:extLst>
          </p:nvPr>
        </p:nvGraphicFramePr>
        <p:xfrm>
          <a:off x="2713703" y="1504335"/>
          <a:ext cx="6857999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2569">
                  <a:extLst>
                    <a:ext uri="{9D8B030D-6E8A-4147-A177-3AD203B41FA5}">
                      <a16:colId xmlns:a16="http://schemas.microsoft.com/office/drawing/2014/main" val="300753531"/>
                    </a:ext>
                  </a:extLst>
                </a:gridCol>
                <a:gridCol w="5915430">
                  <a:extLst>
                    <a:ext uri="{9D8B030D-6E8A-4147-A177-3AD203B41FA5}">
                      <a16:colId xmlns:a16="http://schemas.microsoft.com/office/drawing/2014/main" val="373624618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>
                          <a:effectLst/>
                        </a:rPr>
                        <a:t>1980</a:t>
                      </a:r>
                      <a:r>
                        <a:rPr lang="ja-JP" altLang="en-US" sz="1000" u="none" strike="noStrike">
                          <a:effectLst/>
                        </a:rPr>
                        <a:t>年</a:t>
                      </a:r>
                      <a:r>
                        <a:rPr lang="en-US" altLang="ja-JP" sz="1000" u="none" strike="noStrike">
                          <a:effectLst/>
                        </a:rPr>
                        <a:t>4</a:t>
                      </a:r>
                      <a:r>
                        <a:rPr lang="ja-JP" altLang="en-US" sz="1000" u="none" strike="noStrike">
                          <a:effectLst/>
                        </a:rPr>
                        <a:t>月</a:t>
                      </a:r>
                      <a:endParaRPr lang="ja-JP" altLang="en-US" sz="100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</a:rPr>
                        <a:t>城北高等・中学校（東京・私立）教諭 　：数学を担当　</a:t>
                      </a:r>
                      <a:r>
                        <a:rPr lang="en-US" altLang="ja-JP" sz="1000" u="none" strike="noStrike">
                          <a:effectLst/>
                        </a:rPr>
                        <a:t>(1981</a:t>
                      </a:r>
                      <a:r>
                        <a:rPr lang="ja-JP" altLang="en-US" sz="1000" u="none" strike="noStrike">
                          <a:effectLst/>
                        </a:rPr>
                        <a:t>年</a:t>
                      </a:r>
                      <a:r>
                        <a:rPr lang="en-US" altLang="ja-JP" sz="1000" u="none" strike="noStrike">
                          <a:effectLst/>
                        </a:rPr>
                        <a:t>3</a:t>
                      </a:r>
                      <a:r>
                        <a:rPr lang="ja-JP" altLang="en-US" sz="1000" u="none" strike="noStrike">
                          <a:effectLst/>
                        </a:rPr>
                        <a:t>月まで）</a:t>
                      </a:r>
                      <a:endParaRPr lang="ja-JP" altLang="en-US" sz="100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874958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>
                          <a:effectLst/>
                        </a:rPr>
                        <a:t>1981</a:t>
                      </a:r>
                      <a:r>
                        <a:rPr lang="ja-JP" altLang="en-US" sz="1000" u="none" strike="noStrike">
                          <a:effectLst/>
                        </a:rPr>
                        <a:t>年</a:t>
                      </a:r>
                      <a:r>
                        <a:rPr lang="en-US" altLang="ja-JP" sz="1000" u="none" strike="noStrike">
                          <a:effectLst/>
                        </a:rPr>
                        <a:t>4</a:t>
                      </a:r>
                      <a:r>
                        <a:rPr lang="ja-JP" altLang="en-US" sz="1000" u="none" strike="noStrike">
                          <a:effectLst/>
                        </a:rPr>
                        <a:t>月</a:t>
                      </a:r>
                      <a:endParaRPr lang="ja-JP" altLang="en-US" sz="100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</a:rPr>
                        <a:t>城北高等・中学校（東京・私立）非常勤講師 　：数学を担当（</a:t>
                      </a:r>
                      <a:r>
                        <a:rPr lang="en-US" altLang="ja-JP" sz="1000" u="none" strike="noStrike">
                          <a:effectLst/>
                        </a:rPr>
                        <a:t>1985</a:t>
                      </a:r>
                      <a:r>
                        <a:rPr lang="ja-JP" altLang="en-US" sz="1000" u="none" strike="noStrike">
                          <a:effectLst/>
                        </a:rPr>
                        <a:t>年</a:t>
                      </a:r>
                      <a:r>
                        <a:rPr lang="en-US" altLang="ja-JP" sz="1000" u="none" strike="noStrike">
                          <a:effectLst/>
                        </a:rPr>
                        <a:t>3</a:t>
                      </a:r>
                      <a:r>
                        <a:rPr lang="ja-JP" altLang="en-US" sz="1000" u="none" strike="noStrike">
                          <a:effectLst/>
                        </a:rPr>
                        <a:t>月まで）</a:t>
                      </a:r>
                      <a:endParaRPr lang="ja-JP" altLang="en-US" sz="100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02165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>
                          <a:effectLst/>
                        </a:rPr>
                        <a:t>1984</a:t>
                      </a:r>
                      <a:r>
                        <a:rPr lang="ja-JP" altLang="en-US" sz="1000" u="none" strike="noStrike">
                          <a:effectLst/>
                        </a:rPr>
                        <a:t>年</a:t>
                      </a:r>
                      <a:r>
                        <a:rPr lang="en-US" altLang="ja-JP" sz="1000" u="none" strike="noStrike">
                          <a:effectLst/>
                        </a:rPr>
                        <a:t>4</a:t>
                      </a:r>
                      <a:r>
                        <a:rPr lang="ja-JP" altLang="en-US" sz="1000" u="none" strike="noStrike">
                          <a:effectLst/>
                        </a:rPr>
                        <a:t>月</a:t>
                      </a:r>
                      <a:endParaRPr lang="ja-JP" altLang="en-US" sz="100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</a:rPr>
                        <a:t>武蔵高等・中学校（東京・私立）教諭　</a:t>
                      </a:r>
                      <a:r>
                        <a:rPr lang="en-US" altLang="ja-JP" sz="1000" u="none" strike="noStrike">
                          <a:effectLst/>
                        </a:rPr>
                        <a:t>:</a:t>
                      </a:r>
                      <a:r>
                        <a:rPr lang="ja-JP" altLang="en-US" sz="1000" u="none" strike="noStrike">
                          <a:effectLst/>
                        </a:rPr>
                        <a:t>数学を担当</a:t>
                      </a:r>
                      <a:r>
                        <a:rPr lang="en-US" altLang="ja-JP" sz="1000" u="none" strike="noStrike">
                          <a:effectLst/>
                        </a:rPr>
                        <a:t>(1997</a:t>
                      </a:r>
                      <a:r>
                        <a:rPr lang="ja-JP" altLang="en-US" sz="1000" u="none" strike="noStrike">
                          <a:effectLst/>
                        </a:rPr>
                        <a:t>年</a:t>
                      </a:r>
                      <a:r>
                        <a:rPr lang="en-US" altLang="ja-JP" sz="1000" u="none" strike="noStrike">
                          <a:effectLst/>
                        </a:rPr>
                        <a:t>3</a:t>
                      </a:r>
                      <a:r>
                        <a:rPr lang="ja-JP" altLang="en-US" sz="1000" u="none" strike="noStrike">
                          <a:effectLst/>
                        </a:rPr>
                        <a:t>月まで）</a:t>
                      </a:r>
                      <a:endParaRPr lang="ja-JP" altLang="en-US" sz="100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746183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>
                          <a:effectLst/>
                        </a:rPr>
                        <a:t>1997</a:t>
                      </a:r>
                      <a:r>
                        <a:rPr lang="ja-JP" altLang="en-US" sz="1000" u="none" strike="noStrike">
                          <a:effectLst/>
                        </a:rPr>
                        <a:t>年</a:t>
                      </a:r>
                      <a:r>
                        <a:rPr lang="en-US" altLang="ja-JP" sz="1000" u="none" strike="noStrike">
                          <a:effectLst/>
                        </a:rPr>
                        <a:t>4</a:t>
                      </a:r>
                      <a:r>
                        <a:rPr lang="ja-JP" altLang="en-US" sz="1000" u="none" strike="noStrike">
                          <a:effectLst/>
                        </a:rPr>
                        <a:t>月</a:t>
                      </a:r>
                      <a:endParaRPr lang="ja-JP" altLang="en-US" sz="100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</a:rPr>
                        <a:t>東京電機大学工学部専任講師</a:t>
                      </a:r>
                      <a:r>
                        <a:rPr lang="ja-JP" altLang="en-US" sz="600" u="none" strike="noStrike">
                          <a:effectLst/>
                        </a:rPr>
                        <a:t>（同年</a:t>
                      </a:r>
                      <a:r>
                        <a:rPr lang="en-US" altLang="ja-JP" sz="600" u="none" strike="noStrike">
                          <a:effectLst/>
                        </a:rPr>
                        <a:t>10</a:t>
                      </a:r>
                      <a:r>
                        <a:rPr lang="ja-JP" altLang="en-US" sz="600" u="none" strike="noStrike">
                          <a:effectLst/>
                        </a:rPr>
                        <a:t>月に昇格）</a:t>
                      </a:r>
                      <a:r>
                        <a:rPr lang="ja-JP" altLang="en-US" sz="1000" u="none" strike="noStrike">
                          <a:effectLst/>
                        </a:rPr>
                        <a:t>：</a:t>
                      </a:r>
                      <a:r>
                        <a:rPr lang="ja-JP" altLang="en-US" sz="700" u="none" strike="noStrike">
                          <a:effectLst/>
                        </a:rPr>
                        <a:t>数学科教育法、教育方法、生徒指導、特別活動、教育工学。</a:t>
                      </a:r>
                      <a:endParaRPr lang="ja-JP" altLang="en-US" sz="100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689926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>
                          <a:effectLst/>
                        </a:rPr>
                        <a:t>1997</a:t>
                      </a:r>
                      <a:r>
                        <a:rPr lang="ja-JP" altLang="en-US" sz="1000" u="none" strike="noStrike">
                          <a:effectLst/>
                        </a:rPr>
                        <a:t>年</a:t>
                      </a:r>
                      <a:r>
                        <a:rPr lang="en-US" altLang="ja-JP" sz="1000" u="none" strike="noStrike">
                          <a:effectLst/>
                        </a:rPr>
                        <a:t>10</a:t>
                      </a:r>
                      <a:r>
                        <a:rPr lang="ja-JP" altLang="en-US" sz="1000" u="none" strike="noStrike">
                          <a:effectLst/>
                        </a:rPr>
                        <a:t>月</a:t>
                      </a:r>
                      <a:endParaRPr lang="ja-JP" altLang="en-US" sz="100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</a:rPr>
                        <a:t>東京電機大学工学部助教授：担当科目は前項に同じ</a:t>
                      </a:r>
                      <a:r>
                        <a:rPr lang="ja-JP" altLang="en-US" sz="700" u="none" strike="noStrike">
                          <a:effectLst/>
                        </a:rPr>
                        <a:t>。</a:t>
                      </a:r>
                      <a:r>
                        <a:rPr lang="ja-JP" altLang="en-US" sz="1000" u="none" strike="noStrike">
                          <a:effectLst/>
                        </a:rPr>
                        <a:t>（</a:t>
                      </a:r>
                      <a:r>
                        <a:rPr lang="en-US" altLang="ja-JP" sz="1000" u="none" strike="noStrike">
                          <a:effectLst/>
                        </a:rPr>
                        <a:t>1999</a:t>
                      </a:r>
                      <a:r>
                        <a:rPr lang="ja-JP" altLang="en-US" sz="1000" u="none" strike="noStrike">
                          <a:effectLst/>
                        </a:rPr>
                        <a:t>年</a:t>
                      </a:r>
                      <a:r>
                        <a:rPr lang="en-US" altLang="ja-JP" sz="1000" u="none" strike="noStrike">
                          <a:effectLst/>
                        </a:rPr>
                        <a:t>9</a:t>
                      </a:r>
                      <a:r>
                        <a:rPr lang="ja-JP" altLang="en-US" sz="1000" u="none" strike="noStrike">
                          <a:effectLst/>
                        </a:rPr>
                        <a:t>月まで）</a:t>
                      </a:r>
                      <a:endParaRPr lang="ja-JP" altLang="en-US" sz="100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336781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>
                          <a:effectLst/>
                        </a:rPr>
                        <a:t>1999</a:t>
                      </a:r>
                      <a:r>
                        <a:rPr lang="ja-JP" altLang="en-US" sz="1000" u="none" strike="noStrike">
                          <a:effectLst/>
                        </a:rPr>
                        <a:t>年</a:t>
                      </a:r>
                      <a:r>
                        <a:rPr lang="en-US" altLang="ja-JP" sz="1000" u="none" strike="noStrike">
                          <a:effectLst/>
                        </a:rPr>
                        <a:t>4</a:t>
                      </a:r>
                      <a:r>
                        <a:rPr lang="ja-JP" altLang="en-US" sz="1000" u="none" strike="noStrike">
                          <a:effectLst/>
                        </a:rPr>
                        <a:t>月</a:t>
                      </a:r>
                      <a:endParaRPr lang="ja-JP" altLang="en-US" sz="100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</a:rPr>
                        <a:t>青山学院大学文学部非常勤講師：数学概説を担当。</a:t>
                      </a:r>
                      <a:r>
                        <a:rPr lang="en-US" altLang="ja-JP" sz="1000" u="none" strike="noStrike" dirty="0">
                          <a:effectLst/>
                        </a:rPr>
                        <a:t>(2009</a:t>
                      </a:r>
                      <a:r>
                        <a:rPr lang="ja-JP" altLang="en-US" sz="1000" u="none" strike="noStrike" dirty="0">
                          <a:effectLst/>
                        </a:rPr>
                        <a:t>年に学部名・科目名変更）</a:t>
                      </a:r>
                      <a:endParaRPr lang="ja-JP" altLang="en-US" sz="1000" b="0" i="0" u="none" strike="noStrike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272446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>
                          <a:effectLst/>
                        </a:rPr>
                        <a:t>2009</a:t>
                      </a:r>
                      <a:r>
                        <a:rPr lang="ja-JP" altLang="en-US" sz="1000" u="none" strike="noStrike">
                          <a:effectLst/>
                        </a:rPr>
                        <a:t>年</a:t>
                      </a:r>
                      <a:r>
                        <a:rPr lang="en-US" altLang="ja-JP" sz="1000" u="none" strike="noStrike">
                          <a:effectLst/>
                        </a:rPr>
                        <a:t>4</a:t>
                      </a:r>
                      <a:r>
                        <a:rPr lang="ja-JP" altLang="en-US" sz="1000" u="none" strike="noStrike">
                          <a:effectLst/>
                        </a:rPr>
                        <a:t>月</a:t>
                      </a:r>
                      <a:endParaRPr lang="ja-JP" altLang="en-US" sz="100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</a:rPr>
                        <a:t>青山学院大学教育人間学部非常勤講師：算数概説を担当。（</a:t>
                      </a:r>
                      <a:r>
                        <a:rPr lang="en-US" altLang="ja-JP" sz="1000" u="none" strike="noStrike">
                          <a:effectLst/>
                        </a:rPr>
                        <a:t>2018</a:t>
                      </a:r>
                      <a:r>
                        <a:rPr lang="ja-JP" altLang="en-US" sz="1000" u="none" strike="noStrike">
                          <a:effectLst/>
                        </a:rPr>
                        <a:t>年</a:t>
                      </a:r>
                      <a:r>
                        <a:rPr lang="en-US" altLang="ja-JP" sz="1000" u="none" strike="noStrike">
                          <a:effectLst/>
                        </a:rPr>
                        <a:t>3</a:t>
                      </a:r>
                      <a:r>
                        <a:rPr lang="ja-JP" altLang="en-US" sz="1000" u="none" strike="noStrike">
                          <a:effectLst/>
                        </a:rPr>
                        <a:t>月まで）</a:t>
                      </a:r>
                      <a:endParaRPr lang="ja-JP" altLang="en-US" sz="100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378634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>
                          <a:effectLst/>
                        </a:rPr>
                        <a:t>1999</a:t>
                      </a:r>
                      <a:r>
                        <a:rPr lang="ja-JP" altLang="en-US" sz="1000" u="none" strike="noStrike">
                          <a:effectLst/>
                        </a:rPr>
                        <a:t>年</a:t>
                      </a:r>
                      <a:r>
                        <a:rPr lang="en-US" altLang="ja-JP" sz="1000" u="none" strike="noStrike">
                          <a:effectLst/>
                        </a:rPr>
                        <a:t>10</a:t>
                      </a:r>
                      <a:r>
                        <a:rPr lang="ja-JP" altLang="en-US" sz="1000" u="none" strike="noStrike">
                          <a:effectLst/>
                        </a:rPr>
                        <a:t>月</a:t>
                      </a:r>
                      <a:endParaRPr lang="ja-JP" altLang="en-US" sz="100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</a:rPr>
                        <a:t>三重大学教育学部助教授</a:t>
                      </a:r>
                      <a:r>
                        <a:rPr lang="ja-JP" altLang="en-US" sz="800" u="none" strike="noStrike">
                          <a:effectLst/>
                        </a:rPr>
                        <a:t>（</a:t>
                      </a:r>
                      <a:r>
                        <a:rPr lang="en-US" altLang="ja-JP" sz="800" u="none" strike="noStrike">
                          <a:effectLst/>
                        </a:rPr>
                        <a:t>2005</a:t>
                      </a:r>
                      <a:r>
                        <a:rPr lang="ja-JP" altLang="en-US" sz="800" u="none" strike="noStrike">
                          <a:effectLst/>
                        </a:rPr>
                        <a:t>年</a:t>
                      </a:r>
                      <a:r>
                        <a:rPr lang="en-US" altLang="ja-JP" sz="800" u="none" strike="noStrike">
                          <a:effectLst/>
                        </a:rPr>
                        <a:t>3</a:t>
                      </a:r>
                      <a:r>
                        <a:rPr lang="ja-JP" altLang="en-US" sz="800" u="none" strike="noStrike">
                          <a:effectLst/>
                        </a:rPr>
                        <a:t>月まで</a:t>
                      </a:r>
                      <a:r>
                        <a:rPr lang="en-US" altLang="ja-JP" sz="800" u="none" strike="noStrike">
                          <a:effectLst/>
                        </a:rPr>
                        <a:t>)</a:t>
                      </a:r>
                      <a:r>
                        <a:rPr lang="ja-JP" altLang="en-US" sz="800" u="none" strike="noStrike">
                          <a:effectLst/>
                        </a:rPr>
                        <a:t>：算数教材研究、小学校専門数学、総合演習を担当。</a:t>
                      </a:r>
                      <a:endParaRPr lang="ja-JP" altLang="en-US" sz="100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59988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>
                          <a:effectLst/>
                        </a:rPr>
                        <a:t>2005</a:t>
                      </a:r>
                      <a:r>
                        <a:rPr lang="ja-JP" altLang="en-US" sz="1000" u="none" strike="noStrike">
                          <a:effectLst/>
                        </a:rPr>
                        <a:t>年</a:t>
                      </a:r>
                      <a:r>
                        <a:rPr lang="en-US" altLang="ja-JP" sz="1000" u="none" strike="noStrike">
                          <a:effectLst/>
                        </a:rPr>
                        <a:t>4</a:t>
                      </a:r>
                      <a:r>
                        <a:rPr lang="ja-JP" altLang="en-US" sz="1000" u="none" strike="noStrike">
                          <a:effectLst/>
                        </a:rPr>
                        <a:t>月</a:t>
                      </a:r>
                      <a:endParaRPr lang="ja-JP" altLang="en-US" sz="100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</a:rPr>
                        <a:t>国士舘大学文学部助教授</a:t>
                      </a:r>
                      <a:r>
                        <a:rPr lang="ja-JP" altLang="en-US" sz="800" u="none" strike="noStrike">
                          <a:effectLst/>
                        </a:rPr>
                        <a:t>（</a:t>
                      </a:r>
                      <a:r>
                        <a:rPr lang="en-US" altLang="ja-JP" sz="800" u="none" strike="noStrike">
                          <a:effectLst/>
                        </a:rPr>
                        <a:t>2007</a:t>
                      </a:r>
                      <a:r>
                        <a:rPr lang="ja-JP" altLang="en-US" sz="800" u="none" strike="noStrike">
                          <a:effectLst/>
                        </a:rPr>
                        <a:t>年に昇格）：</a:t>
                      </a:r>
                      <a:r>
                        <a:rPr lang="ja-JP" altLang="en-US" sz="600" u="none" strike="noStrike">
                          <a:effectLst/>
                        </a:rPr>
                        <a:t>教科教育法算数、算数概論、教職実践演習（課程審査合）、卒業研究を担当。</a:t>
                      </a:r>
                      <a:endParaRPr lang="ja-JP" altLang="en-US" sz="100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645033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>
                          <a:effectLst/>
                        </a:rPr>
                        <a:t>2007</a:t>
                      </a:r>
                      <a:r>
                        <a:rPr lang="ja-JP" altLang="en-US" sz="1000" u="none" strike="noStrike">
                          <a:effectLst/>
                        </a:rPr>
                        <a:t>年</a:t>
                      </a:r>
                      <a:r>
                        <a:rPr lang="en-US" altLang="ja-JP" sz="1000" u="none" strike="noStrike">
                          <a:effectLst/>
                        </a:rPr>
                        <a:t>4</a:t>
                      </a:r>
                      <a:r>
                        <a:rPr lang="ja-JP" altLang="en-US" sz="1000" u="none" strike="noStrike">
                          <a:effectLst/>
                        </a:rPr>
                        <a:t>月</a:t>
                      </a:r>
                      <a:endParaRPr lang="ja-JP" altLang="en-US" sz="100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</a:rPr>
                        <a:t>国士舘大学文学部教授</a:t>
                      </a:r>
                      <a:r>
                        <a:rPr lang="en-US" altLang="ja-JP" sz="600" u="none" strike="noStrike">
                          <a:effectLst/>
                        </a:rPr>
                        <a:t>(</a:t>
                      </a:r>
                      <a:r>
                        <a:rPr lang="ja-JP" altLang="en-US" sz="600" u="none" strike="noStrike">
                          <a:effectLst/>
                        </a:rPr>
                        <a:t>現職</a:t>
                      </a:r>
                      <a:r>
                        <a:rPr lang="en-US" altLang="ja-JP" sz="600" u="none" strike="noStrike">
                          <a:effectLst/>
                        </a:rPr>
                        <a:t>)</a:t>
                      </a:r>
                      <a:r>
                        <a:rPr lang="ja-JP" altLang="en-US" sz="600" u="none" strike="noStrike">
                          <a:effectLst/>
                        </a:rPr>
                        <a:t>：教科教育法算数、算数概論、教職実践演習（課程審査合）、学校インターンシップ、卒業研究を担当。</a:t>
                      </a:r>
                      <a:endParaRPr lang="ja-JP" altLang="en-US" sz="100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761896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>
                          <a:effectLst/>
                        </a:rPr>
                        <a:t>2006</a:t>
                      </a:r>
                      <a:r>
                        <a:rPr lang="ja-JP" altLang="en-US" sz="1000" u="none" strike="noStrike">
                          <a:effectLst/>
                        </a:rPr>
                        <a:t>年</a:t>
                      </a:r>
                      <a:r>
                        <a:rPr lang="en-US" altLang="ja-JP" sz="1000" u="none" strike="noStrike">
                          <a:effectLst/>
                        </a:rPr>
                        <a:t>4</a:t>
                      </a:r>
                      <a:r>
                        <a:rPr lang="ja-JP" altLang="en-US" sz="1000" u="none" strike="noStrike">
                          <a:effectLst/>
                        </a:rPr>
                        <a:t>月</a:t>
                      </a:r>
                      <a:endParaRPr lang="ja-JP" altLang="en-US" sz="100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</a:rPr>
                        <a:t>国士舘大学大学院人文科学研究科：</a:t>
                      </a:r>
                      <a:r>
                        <a:rPr lang="ja-JP" altLang="en-US" sz="600" u="none" strike="noStrike">
                          <a:effectLst/>
                        </a:rPr>
                        <a:t>教職研究特論５（数学科教育）を兼担</a:t>
                      </a:r>
                      <a:r>
                        <a:rPr lang="en-US" altLang="ja-JP" sz="600" u="none" strike="noStrike">
                          <a:effectLst/>
                        </a:rPr>
                        <a:t>(</a:t>
                      </a:r>
                      <a:r>
                        <a:rPr lang="ja-JP" altLang="en-US" sz="600" u="none" strike="noStrike">
                          <a:effectLst/>
                        </a:rPr>
                        <a:t>現在に至る）。</a:t>
                      </a:r>
                      <a:r>
                        <a:rPr lang="en-US" altLang="ja-JP" sz="600" u="none" strike="noStrike">
                          <a:effectLst/>
                        </a:rPr>
                        <a:t>D○</a:t>
                      </a:r>
                      <a:r>
                        <a:rPr lang="ja-JP" altLang="en-US" sz="600" u="none" strike="noStrike">
                          <a:effectLst/>
                        </a:rPr>
                        <a:t>合。</a:t>
                      </a:r>
                      <a:endParaRPr lang="ja-JP" altLang="en-US" sz="100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36243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>
                          <a:effectLst/>
                        </a:rPr>
                        <a:t>2006</a:t>
                      </a:r>
                      <a:r>
                        <a:rPr lang="ja-JP" altLang="en-US" sz="1000" u="none" strike="noStrike">
                          <a:effectLst/>
                        </a:rPr>
                        <a:t>年</a:t>
                      </a:r>
                      <a:r>
                        <a:rPr lang="en-US" altLang="ja-JP" sz="1000" u="none" strike="noStrike">
                          <a:effectLst/>
                        </a:rPr>
                        <a:t>4</a:t>
                      </a:r>
                      <a:r>
                        <a:rPr lang="ja-JP" altLang="en-US" sz="1000" u="none" strike="noStrike">
                          <a:effectLst/>
                        </a:rPr>
                        <a:t>月</a:t>
                      </a:r>
                      <a:endParaRPr lang="ja-JP" altLang="en-US" sz="1000" b="0" i="0" u="none" strike="noStrike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</a:rPr>
                        <a:t>成蹊大学理工学部兼任講師</a:t>
                      </a:r>
                      <a:r>
                        <a:rPr lang="en-US" altLang="ja-JP" sz="600" u="none" strike="noStrike" dirty="0">
                          <a:effectLst/>
                        </a:rPr>
                        <a:t>(</a:t>
                      </a:r>
                      <a:r>
                        <a:rPr lang="ja-JP" altLang="en-US" sz="600" u="none" strike="noStrike" dirty="0">
                          <a:effectLst/>
                        </a:rPr>
                        <a:t>現在に至る</a:t>
                      </a:r>
                      <a:r>
                        <a:rPr lang="en-US" altLang="ja-JP" sz="600" u="none" strike="noStrike" dirty="0">
                          <a:effectLst/>
                        </a:rPr>
                        <a:t>)</a:t>
                      </a:r>
                      <a:r>
                        <a:rPr lang="ja-JP" altLang="en-US" sz="600" u="none" strike="noStrike" dirty="0">
                          <a:effectLst/>
                        </a:rPr>
                        <a:t>：数学科教育法（</a:t>
                      </a:r>
                      <a:r>
                        <a:rPr lang="en-US" altLang="ja-JP" sz="600" u="none" strike="noStrike" dirty="0">
                          <a:effectLst/>
                        </a:rPr>
                        <a:t>2021</a:t>
                      </a:r>
                      <a:r>
                        <a:rPr lang="ja-JP" altLang="en-US" sz="600" u="none" strike="noStrike" dirty="0">
                          <a:effectLst/>
                        </a:rPr>
                        <a:t>年</a:t>
                      </a:r>
                      <a:r>
                        <a:rPr lang="en-US" altLang="ja-JP" sz="600" u="none" strike="noStrike" dirty="0">
                          <a:effectLst/>
                        </a:rPr>
                        <a:t>12</a:t>
                      </a:r>
                      <a:r>
                        <a:rPr lang="ja-JP" altLang="en-US" sz="600" u="none" strike="noStrike" dirty="0">
                          <a:effectLst/>
                        </a:rPr>
                        <a:t>月教員審査：単独担当「可」）</a:t>
                      </a:r>
                      <a:endParaRPr lang="ja-JP" altLang="en-US" sz="1000" b="0" i="0" u="none" strike="noStrike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989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831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2743CD-FAD5-0192-3997-665D7499C0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bg1">
                    <a:lumMod val="75000"/>
                  </a:schemeClr>
                </a:solidFill>
                <a:latin typeface="りいポップ角 R" panose="02000600000000000000" pitchFamily="50" charset="-128"/>
                <a:ea typeface="りいポップ角 R" panose="02000600000000000000" pitchFamily="50" charset="-128"/>
              </a:rPr>
              <a:t>自己</a:t>
            </a:r>
            <a:r>
              <a:rPr kumimoji="1" lang="ja-JP" altLang="en-US" dirty="0">
                <a:latin typeface="りいポップ角 R" panose="02000600000000000000" pitchFamily="50" charset="-128"/>
                <a:ea typeface="りいポップ角 R" panose="02000600000000000000" pitchFamily="50" charset="-128"/>
              </a:rPr>
              <a:t>紹介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50D3C53-FEDB-8588-5938-D24429D439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kumimoji="1" lang="en-US" altLang="ja-JP" dirty="0"/>
          </a:p>
          <a:p>
            <a:r>
              <a:rPr lang="ja-JP" altLang="en-US" sz="1400" dirty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東洋女子高等学校</a:t>
            </a:r>
            <a:endParaRPr lang="en-US" altLang="ja-JP" sz="1400" dirty="0">
              <a:solidFill>
                <a:srgbClr val="0070C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sz="1400" dirty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数学科非常勤</a:t>
            </a:r>
            <a:r>
              <a:rPr lang="ja-JP" altLang="en-US" sz="1400" dirty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講師</a:t>
            </a:r>
            <a:endParaRPr lang="en-US" altLang="ja-JP" sz="1400" dirty="0">
              <a:solidFill>
                <a:srgbClr val="0070C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dirty="0">
                <a:solidFill>
                  <a:srgbClr val="00B0F0"/>
                </a:solidFill>
                <a:latin typeface="りいポップ角 R" panose="02000600000000000000" pitchFamily="50" charset="-128"/>
                <a:ea typeface="りいポップ角 R" panose="02000600000000000000" pitchFamily="50" charset="-128"/>
              </a:rPr>
              <a:t>正田　良</a:t>
            </a:r>
          </a:p>
        </p:txBody>
      </p:sp>
    </p:spTree>
    <p:extLst>
      <p:ext uri="{BB962C8B-B14F-4D97-AF65-F5344CB8AC3E}">
        <p14:creationId xmlns:p14="http://schemas.microsoft.com/office/powerpoint/2010/main" val="1614775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2743CD-FAD5-0192-3997-665D7499C0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bg1">
                    <a:lumMod val="75000"/>
                  </a:schemeClr>
                </a:solidFill>
                <a:latin typeface="りいポップ角 R" panose="02000600000000000000" pitchFamily="50" charset="-128"/>
                <a:ea typeface="りいポップ角 R" panose="02000600000000000000" pitchFamily="50" charset="-128"/>
              </a:rPr>
              <a:t>自己</a:t>
            </a:r>
            <a:r>
              <a:rPr kumimoji="1" lang="ja-JP" altLang="en-US" dirty="0">
                <a:latin typeface="りいポップ角 R" panose="02000600000000000000" pitchFamily="50" charset="-128"/>
                <a:ea typeface="りいポップ角 R" panose="02000600000000000000" pitchFamily="50" charset="-128"/>
              </a:rPr>
              <a:t>紹介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50D3C53-FEDB-8588-5938-D24429D439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kumimoji="1" lang="en-US" altLang="ja-JP" dirty="0"/>
          </a:p>
          <a:p>
            <a:r>
              <a:rPr lang="ja-JP" altLang="en-US" sz="1400" dirty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東洋女子高等学校</a:t>
            </a:r>
            <a:endParaRPr lang="en-US" altLang="ja-JP" sz="1400" dirty="0">
              <a:solidFill>
                <a:srgbClr val="0070C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sz="1400" dirty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数学科非常勤</a:t>
            </a:r>
            <a:r>
              <a:rPr lang="ja-JP" altLang="en-US" sz="1400" dirty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講師</a:t>
            </a:r>
            <a:endParaRPr lang="en-US" altLang="ja-JP" sz="1400" dirty="0">
              <a:solidFill>
                <a:srgbClr val="0070C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dirty="0">
                <a:solidFill>
                  <a:srgbClr val="00B0F0"/>
                </a:solidFill>
                <a:latin typeface="りいポップ角 R" panose="02000600000000000000" pitchFamily="50" charset="-128"/>
                <a:ea typeface="りいポップ角 R" panose="02000600000000000000" pitchFamily="50" charset="-128"/>
              </a:rPr>
              <a:t>正田　良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5AD1C013-0BC8-6DCC-24E6-41D6222495C5}"/>
              </a:ext>
            </a:extLst>
          </p:cNvPr>
          <p:cNvSpPr/>
          <p:nvPr/>
        </p:nvSpPr>
        <p:spPr>
          <a:xfrm>
            <a:off x="1799303" y="722671"/>
            <a:ext cx="3554362" cy="1622323"/>
          </a:xfrm>
          <a:prstGeom prst="wedgeRoundRectCallout">
            <a:avLst>
              <a:gd name="adj1" fmla="val 43483"/>
              <a:gd name="adj2" fmla="val 71449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D62AED3-D48B-A191-DD4B-2B7D03C7E884}"/>
              </a:ext>
            </a:extLst>
          </p:cNvPr>
          <p:cNvSpPr txBox="1"/>
          <p:nvPr/>
        </p:nvSpPr>
        <p:spPr>
          <a:xfrm>
            <a:off x="2079523" y="1017639"/>
            <a:ext cx="2993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かつての</a:t>
            </a:r>
            <a:endParaRPr kumimoji="1" lang="en-US" altLang="ja-JP" sz="2400" dirty="0">
              <a:solidFill>
                <a:srgbClr val="00206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en-US" altLang="ja-JP" sz="2400" dirty="0">
              <a:solidFill>
                <a:srgbClr val="00206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sz="2400" dirty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教え子さんからの</a:t>
            </a:r>
          </a:p>
        </p:txBody>
      </p:sp>
    </p:spTree>
    <p:extLst>
      <p:ext uri="{BB962C8B-B14F-4D97-AF65-F5344CB8AC3E}">
        <p14:creationId xmlns:p14="http://schemas.microsoft.com/office/powerpoint/2010/main" val="83138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2743CD-FAD5-0192-3997-665D7499C0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りいポップ角 R" panose="02000600000000000000" pitchFamily="50" charset="-128"/>
                <a:ea typeface="りいポップ角 R" panose="02000600000000000000" pitchFamily="50" charset="-128"/>
              </a:rPr>
              <a:t>かつての</a:t>
            </a:r>
            <a:br>
              <a: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りいポップ角 R" panose="02000600000000000000" pitchFamily="50" charset="-128"/>
                <a:ea typeface="りいポップ角 R" panose="02000600000000000000" pitchFamily="50" charset="-128"/>
              </a:rPr>
            </a:br>
            <a:br>
              <a: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りいポップ角 R" panose="02000600000000000000" pitchFamily="50" charset="-128"/>
                <a:ea typeface="りいポップ角 R" panose="02000600000000000000" pitchFamily="50" charset="-128"/>
              </a:rPr>
            </a:br>
            <a:r>
              <a: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りいポップ角 R" panose="02000600000000000000" pitchFamily="50" charset="-128"/>
                <a:ea typeface="りいポップ角 R" panose="02000600000000000000" pitchFamily="50" charset="-128"/>
              </a:rPr>
              <a:t>教え子さんからの</a:t>
            </a:r>
            <a:br>
              <a: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りいポップ角 R" panose="02000600000000000000" pitchFamily="50" charset="-128"/>
                <a:ea typeface="りいポップ角 R" panose="02000600000000000000" pitchFamily="50" charset="-128"/>
              </a:rPr>
            </a:br>
            <a:r>
              <a:rPr kumimoji="1"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りいポップ角 R" panose="02000600000000000000" pitchFamily="50" charset="-128"/>
                <a:ea typeface="りいポップ角 R" panose="02000600000000000000" pitchFamily="50" charset="-128"/>
              </a:rPr>
              <a:t>紹介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50D3C53-FEDB-8588-5938-D24429D439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kumimoji="1" lang="en-US" altLang="ja-JP" dirty="0"/>
          </a:p>
          <a:p>
            <a:r>
              <a:rPr lang="ja-JP" altLang="en-US" sz="1400" dirty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東洋女子高等学校</a:t>
            </a:r>
            <a:endParaRPr lang="en-US" altLang="ja-JP" sz="1400" dirty="0">
              <a:solidFill>
                <a:srgbClr val="0070C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sz="1400" dirty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数学科非常勤</a:t>
            </a:r>
            <a:r>
              <a:rPr lang="ja-JP" altLang="en-US" sz="1400" dirty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講師</a:t>
            </a:r>
            <a:endParaRPr lang="en-US" altLang="ja-JP" sz="1400" dirty="0">
              <a:solidFill>
                <a:srgbClr val="0070C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dirty="0">
                <a:solidFill>
                  <a:srgbClr val="00B0F0"/>
                </a:solidFill>
                <a:latin typeface="りいポップ角 R" panose="02000600000000000000" pitchFamily="50" charset="-128"/>
                <a:ea typeface="りいポップ角 R" panose="02000600000000000000" pitchFamily="50" charset="-128"/>
              </a:rPr>
              <a:t>正田　良</a:t>
            </a:r>
          </a:p>
        </p:txBody>
      </p:sp>
    </p:spTree>
    <p:extLst>
      <p:ext uri="{BB962C8B-B14F-4D97-AF65-F5344CB8AC3E}">
        <p14:creationId xmlns:p14="http://schemas.microsoft.com/office/powerpoint/2010/main" val="1973853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A82771-DA15-D105-D33E-50CE180DC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  <a:r>
              <a:rPr kumimoji="1" lang="ja-JP" altLang="en-US" dirty="0">
                <a:solidFill>
                  <a:srgbClr val="00B0F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中学校</a:t>
            </a:r>
            <a:r>
              <a:rPr kumimoji="1" lang="en-US" altLang="ja-JP" dirty="0">
                <a:solidFill>
                  <a:srgbClr val="00B0F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3</a:t>
            </a:r>
            <a:r>
              <a:rPr kumimoji="1" lang="ja-JP" altLang="en-US" dirty="0">
                <a:solidFill>
                  <a:srgbClr val="00B0F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年生　</a:t>
            </a:r>
            <a:r>
              <a:rPr kumimoji="1" lang="en-US" altLang="ja-JP" sz="1800" dirty="0">
                <a:solidFill>
                  <a:srgbClr val="00B0F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1980</a:t>
            </a:r>
            <a:r>
              <a:rPr kumimoji="1" lang="ja-JP" altLang="en-US" sz="1800" dirty="0">
                <a:solidFill>
                  <a:srgbClr val="00B0F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年代なかごろ＠武蔵中学校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C84A51-3017-1443-4933-3AEE98F1D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sz="3600" dirty="0">
                <a:latin typeface="けいふぉんと" panose="02000600000000000000" pitchFamily="2" charset="-128"/>
                <a:ea typeface="けいふぉんと" panose="02000600000000000000" pitchFamily="2" charset="-128"/>
              </a:rPr>
              <a:t>視聴率</a:t>
            </a:r>
            <a:r>
              <a:rPr lang="en-US" altLang="ja-JP" sz="3600" dirty="0">
                <a:latin typeface="けいふぉんと" panose="02000600000000000000" pitchFamily="2" charset="-128"/>
                <a:ea typeface="けいふぉんと" panose="02000600000000000000" pitchFamily="2" charset="-128"/>
              </a:rPr>
              <a:t>No.1</a:t>
            </a:r>
            <a:r>
              <a:rPr lang="ja-JP" altLang="en-US" sz="3600" dirty="0">
                <a:latin typeface="けいふぉんと" panose="02000600000000000000" pitchFamily="2" charset="-128"/>
                <a:ea typeface="けいふぉんと" panose="02000600000000000000" pitchFamily="2" charset="-128"/>
              </a:rPr>
              <a:t>　を誇る，カリスマ教師</a:t>
            </a:r>
            <a:endParaRPr kumimoji="1" lang="ja-JP" altLang="en-US" sz="3200" dirty="0">
              <a:latin typeface="けいふぉんと" panose="02000600000000000000" pitchFamily="2" charset="-128"/>
              <a:ea typeface="けいふぉんと" panose="020006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2478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A82771-DA15-D105-D33E-50CE180DC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  <a:r>
              <a:rPr kumimoji="1" lang="ja-JP" altLang="en-US" dirty="0">
                <a:solidFill>
                  <a:srgbClr val="00B0F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中学校</a:t>
            </a:r>
            <a:r>
              <a:rPr kumimoji="1" lang="en-US" altLang="ja-JP" dirty="0">
                <a:solidFill>
                  <a:srgbClr val="00B0F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3</a:t>
            </a:r>
            <a:r>
              <a:rPr kumimoji="1" lang="ja-JP" altLang="en-US" dirty="0">
                <a:solidFill>
                  <a:srgbClr val="00B0F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年生　</a:t>
            </a:r>
            <a:r>
              <a:rPr kumimoji="1" lang="en-US" altLang="ja-JP" sz="1800" dirty="0">
                <a:solidFill>
                  <a:srgbClr val="00B0F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1980</a:t>
            </a:r>
            <a:r>
              <a:rPr kumimoji="1" lang="ja-JP" altLang="en-US" sz="1800" dirty="0">
                <a:solidFill>
                  <a:srgbClr val="00B0F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年代なかごろ＠武蔵中学校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C84A51-3017-1443-4933-3AEE98F1D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sz="3600" dirty="0">
                <a:latin typeface="けいふぉんと" panose="02000600000000000000" pitchFamily="2" charset="-128"/>
                <a:ea typeface="けいふぉんと" panose="02000600000000000000" pitchFamily="2" charset="-128"/>
              </a:rPr>
              <a:t>視聴率</a:t>
            </a:r>
            <a:r>
              <a:rPr lang="en-US" altLang="ja-JP" sz="3600" dirty="0">
                <a:latin typeface="けいふぉんと" panose="02000600000000000000" pitchFamily="2" charset="-128"/>
                <a:ea typeface="けいふぉんと" panose="02000600000000000000" pitchFamily="2" charset="-128"/>
              </a:rPr>
              <a:t>No.1</a:t>
            </a:r>
            <a:r>
              <a:rPr lang="ja-JP" altLang="en-US" sz="3600" dirty="0">
                <a:latin typeface="けいふぉんと" panose="02000600000000000000" pitchFamily="2" charset="-128"/>
                <a:ea typeface="けいふぉんと" panose="02000600000000000000" pitchFamily="2" charset="-128"/>
              </a:rPr>
              <a:t>　を誇る，カリスマ教師</a:t>
            </a:r>
            <a:endParaRPr kumimoji="1" lang="ja-JP" altLang="en-US" sz="3200" dirty="0">
              <a:latin typeface="けいふぉんと" panose="02000600000000000000" pitchFamily="2" charset="-128"/>
              <a:ea typeface="けいふぉんと" panose="02000600000000000000" pitchFamily="2" charset="-128"/>
            </a:endParaRP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8FA25E7F-0A9E-8BE0-C95B-BF48CACC02B1}"/>
              </a:ext>
            </a:extLst>
          </p:cNvPr>
          <p:cNvSpPr/>
          <p:nvPr/>
        </p:nvSpPr>
        <p:spPr>
          <a:xfrm>
            <a:off x="4247535" y="3318387"/>
            <a:ext cx="5973097" cy="2654710"/>
          </a:xfrm>
          <a:prstGeom prst="wedgeRoundRectCallout">
            <a:avLst>
              <a:gd name="adj1" fmla="val -8240"/>
              <a:gd name="adj2" fmla="val -68056"/>
              <a:gd name="adj3" fmla="val 1666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A7B1E55-8C26-FB50-C3B3-91F3537E1C6D}"/>
              </a:ext>
            </a:extLst>
          </p:cNvPr>
          <p:cNvSpPr txBox="1"/>
          <p:nvPr/>
        </p:nvSpPr>
        <p:spPr>
          <a:xfrm>
            <a:off x="4468761" y="3569110"/>
            <a:ext cx="56191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あずきフォント" panose="02000609000000000000" pitchFamily="1" charset="-128"/>
                <a:ea typeface="あずきフォント" panose="02000609000000000000" pitchFamily="1" charset="-128"/>
              </a:rPr>
              <a:t>もっとも，カリスマ美容師って言葉が、流行る</a:t>
            </a:r>
            <a:endParaRPr kumimoji="1" lang="en-US" altLang="ja-JP" dirty="0">
              <a:latin typeface="あずきフォント" panose="02000609000000000000" pitchFamily="1" charset="-128"/>
              <a:ea typeface="あずきフォント" panose="02000609000000000000" pitchFamily="1" charset="-128"/>
            </a:endParaRPr>
          </a:p>
          <a:p>
            <a:endParaRPr lang="en-US" altLang="ja-JP" dirty="0">
              <a:latin typeface="あずきフォント" panose="02000609000000000000" pitchFamily="1" charset="-128"/>
              <a:ea typeface="あずきフォント" panose="02000609000000000000" pitchFamily="1" charset="-128"/>
            </a:endParaRPr>
          </a:p>
          <a:p>
            <a:r>
              <a:rPr kumimoji="1" lang="ja-JP" altLang="en-US" dirty="0">
                <a:latin typeface="あずきフォント" panose="02000609000000000000" pitchFamily="1" charset="-128"/>
                <a:ea typeface="あずきフォント" panose="02000609000000000000" pitchFamily="1" charset="-128"/>
              </a:rPr>
              <a:t>前だったんで，単に，</a:t>
            </a:r>
            <a:endParaRPr kumimoji="1" lang="en-US" altLang="ja-JP" dirty="0">
              <a:latin typeface="あずきフォント" panose="02000609000000000000" pitchFamily="1" charset="-128"/>
              <a:ea typeface="あずきフォント" panose="02000609000000000000" pitchFamily="1" charset="-128"/>
            </a:endParaRPr>
          </a:p>
          <a:p>
            <a:endParaRPr lang="en-US" altLang="ja-JP" dirty="0"/>
          </a:p>
          <a:p>
            <a:r>
              <a:rPr kumimoji="1" lang="ja-JP" altLang="en-US" dirty="0"/>
              <a:t>　</a:t>
            </a:r>
            <a:r>
              <a:rPr kumimoji="1" lang="ja-JP" altLang="en-US" sz="2000" dirty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ぼくたちの意見をあまり聞いてくれない担任</a:t>
            </a:r>
            <a:endParaRPr kumimoji="1" lang="en-US" altLang="ja-JP" sz="2200" dirty="0">
              <a:solidFill>
                <a:srgbClr val="00206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en-US" altLang="ja-JP" dirty="0"/>
          </a:p>
          <a:p>
            <a:r>
              <a:rPr kumimoji="1" lang="ja-JP" altLang="en-US" dirty="0">
                <a:latin typeface="あずきフォント" panose="02000609000000000000" pitchFamily="1" charset="-128"/>
                <a:ea typeface="あずきフォント" panose="02000609000000000000" pitchFamily="1" charset="-128"/>
              </a:rPr>
              <a:t>って程度の意味だよ！</a:t>
            </a:r>
          </a:p>
        </p:txBody>
      </p:sp>
    </p:spTree>
    <p:extLst>
      <p:ext uri="{BB962C8B-B14F-4D97-AF65-F5344CB8AC3E}">
        <p14:creationId xmlns:p14="http://schemas.microsoft.com/office/powerpoint/2010/main" val="4283275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3C09AC-D8F8-0B0B-5258-9670AEB86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000" dirty="0">
                <a:solidFill>
                  <a:srgbClr val="00B0F0"/>
                </a:solidFill>
                <a:latin typeface="けいふぉんと" panose="02000600000000000000" pitchFamily="2" charset="-128"/>
                <a:ea typeface="けいふぉんと" panose="02000600000000000000" pitchFamily="2" charset="-128"/>
              </a:rPr>
              <a:t>青山学院大学　文学部教育学科（当時）　</a:t>
            </a:r>
            <a:r>
              <a:rPr kumimoji="1" lang="ja-JP" altLang="en-US" sz="1800" dirty="0">
                <a:latin typeface="けいふぉんと" panose="02000600000000000000" pitchFamily="2" charset="-128"/>
                <a:ea typeface="けいふぉんと" panose="02000600000000000000" pitchFamily="2" charset="-128"/>
              </a:rPr>
              <a:t>小学校の教員養成のための「数学概説」担当</a:t>
            </a:r>
            <a:br>
              <a:rPr kumimoji="1" lang="en-US" altLang="ja-JP" sz="2000" dirty="0">
                <a:solidFill>
                  <a:srgbClr val="00B0F0"/>
                </a:solidFill>
                <a:latin typeface="けいふぉんと" panose="02000600000000000000" pitchFamily="2" charset="-128"/>
                <a:ea typeface="けいふぉんと" panose="02000600000000000000" pitchFamily="2" charset="-128"/>
              </a:rPr>
            </a:br>
            <a:br>
              <a:rPr kumimoji="1" lang="en-US" altLang="ja-JP" sz="2000" dirty="0">
                <a:solidFill>
                  <a:srgbClr val="00B0F0"/>
                </a:solidFill>
                <a:latin typeface="けいふぉんと" panose="02000600000000000000" pitchFamily="2" charset="-128"/>
                <a:ea typeface="けいふぉんと" panose="02000600000000000000" pitchFamily="2" charset="-128"/>
              </a:rPr>
            </a:br>
            <a:r>
              <a:rPr kumimoji="1" lang="ja-JP" altLang="en-US" sz="2000" dirty="0">
                <a:solidFill>
                  <a:srgbClr val="00B0F0"/>
                </a:solidFill>
                <a:latin typeface="けいふぉんと" panose="02000600000000000000" pitchFamily="2" charset="-128"/>
                <a:ea typeface="けいふぉんと" panose="02000600000000000000" pitchFamily="2" charset="-128"/>
              </a:rPr>
              <a:t>　　　　　　　　　　　　　　　</a:t>
            </a:r>
            <a:r>
              <a:rPr kumimoji="1" lang="en-US" altLang="ja-JP" sz="16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2000</a:t>
            </a:r>
            <a:r>
              <a:rPr kumimoji="1" lang="ja-JP" altLang="en-US" sz="16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年代前半かな？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34722A-FAA4-A350-509D-C07703C5D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4400" dirty="0">
              <a:solidFill>
                <a:srgbClr val="00206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4400" dirty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変な人である</a:t>
            </a:r>
          </a:p>
        </p:txBody>
      </p:sp>
    </p:spTree>
    <p:extLst>
      <p:ext uri="{BB962C8B-B14F-4D97-AF65-F5344CB8AC3E}">
        <p14:creationId xmlns:p14="http://schemas.microsoft.com/office/powerpoint/2010/main" val="2892574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3C09AC-D8F8-0B0B-5258-9670AEB86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000" dirty="0">
                <a:solidFill>
                  <a:srgbClr val="00B0F0"/>
                </a:solidFill>
                <a:latin typeface="けいふぉんと" panose="02000600000000000000" pitchFamily="2" charset="-128"/>
                <a:ea typeface="けいふぉんと" panose="02000600000000000000" pitchFamily="2" charset="-128"/>
              </a:rPr>
              <a:t>青山学院大学　文学部教育学科（当時）　</a:t>
            </a:r>
            <a:r>
              <a:rPr kumimoji="1" lang="ja-JP" altLang="en-US" sz="1800" dirty="0">
                <a:latin typeface="けいふぉんと" panose="02000600000000000000" pitchFamily="2" charset="-128"/>
                <a:ea typeface="けいふぉんと" panose="02000600000000000000" pitchFamily="2" charset="-128"/>
              </a:rPr>
              <a:t>小学校の教員養成のための「数学概説」担当</a:t>
            </a:r>
            <a:br>
              <a:rPr kumimoji="1" lang="en-US" altLang="ja-JP" sz="2000" dirty="0">
                <a:solidFill>
                  <a:srgbClr val="00B0F0"/>
                </a:solidFill>
                <a:latin typeface="けいふぉんと" panose="02000600000000000000" pitchFamily="2" charset="-128"/>
                <a:ea typeface="けいふぉんと" panose="02000600000000000000" pitchFamily="2" charset="-128"/>
              </a:rPr>
            </a:br>
            <a:br>
              <a:rPr kumimoji="1" lang="en-US" altLang="ja-JP" sz="2000" dirty="0">
                <a:solidFill>
                  <a:srgbClr val="00B0F0"/>
                </a:solidFill>
                <a:latin typeface="けいふぉんと" panose="02000600000000000000" pitchFamily="2" charset="-128"/>
                <a:ea typeface="けいふぉんと" panose="02000600000000000000" pitchFamily="2" charset="-128"/>
              </a:rPr>
            </a:br>
            <a:r>
              <a:rPr kumimoji="1" lang="ja-JP" altLang="en-US" sz="2000" dirty="0">
                <a:solidFill>
                  <a:srgbClr val="00B0F0"/>
                </a:solidFill>
                <a:latin typeface="けいふぉんと" panose="02000600000000000000" pitchFamily="2" charset="-128"/>
                <a:ea typeface="けいふぉんと" panose="02000600000000000000" pitchFamily="2" charset="-128"/>
              </a:rPr>
              <a:t>　　　　　　　　　　　　　　　</a:t>
            </a:r>
            <a:r>
              <a:rPr kumimoji="1" lang="en-US" altLang="ja-JP" sz="16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2000</a:t>
            </a:r>
            <a:r>
              <a:rPr kumimoji="1" lang="ja-JP" altLang="en-US" sz="16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年代前半かな？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34722A-FAA4-A350-509D-C07703C5D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4400" dirty="0">
              <a:solidFill>
                <a:srgbClr val="00206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4400" dirty="0">
                <a:solidFill>
                  <a:schemeClr val="accent1">
                    <a:lumMod val="75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変な人である</a:t>
            </a:r>
            <a:endParaRPr kumimoji="1" lang="en-US" altLang="ja-JP" sz="4400" dirty="0">
              <a:solidFill>
                <a:schemeClr val="accent1">
                  <a:lumMod val="75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endParaRPr lang="en-US" altLang="ja-JP" sz="4400" dirty="0">
              <a:solidFill>
                <a:srgbClr val="00206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4400" dirty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でも，決して　わるいひとではない。</a:t>
            </a:r>
          </a:p>
        </p:txBody>
      </p:sp>
    </p:spTree>
    <p:extLst>
      <p:ext uri="{BB962C8B-B14F-4D97-AF65-F5344CB8AC3E}">
        <p14:creationId xmlns:p14="http://schemas.microsoft.com/office/powerpoint/2010/main" val="1961525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3C09AC-D8F8-0B0B-5258-9670AEB86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000" dirty="0">
                <a:solidFill>
                  <a:srgbClr val="00B0F0"/>
                </a:solidFill>
                <a:latin typeface="けいふぉんと" panose="02000600000000000000" pitchFamily="2" charset="-128"/>
                <a:ea typeface="けいふぉんと" panose="02000600000000000000" pitchFamily="2" charset="-128"/>
              </a:rPr>
              <a:t>青山学院大学　文学部教育学科（当時）　</a:t>
            </a:r>
            <a:r>
              <a:rPr kumimoji="1" lang="ja-JP" altLang="en-US" sz="1800" dirty="0">
                <a:latin typeface="けいふぉんと" panose="02000600000000000000" pitchFamily="2" charset="-128"/>
                <a:ea typeface="けいふぉんと" panose="02000600000000000000" pitchFamily="2" charset="-128"/>
              </a:rPr>
              <a:t>小学校の教員養成のための「数学概説」担当</a:t>
            </a:r>
            <a:br>
              <a:rPr kumimoji="1" lang="en-US" altLang="ja-JP" sz="2000" dirty="0">
                <a:solidFill>
                  <a:srgbClr val="00B0F0"/>
                </a:solidFill>
                <a:latin typeface="けいふぉんと" panose="02000600000000000000" pitchFamily="2" charset="-128"/>
                <a:ea typeface="けいふぉんと" panose="02000600000000000000" pitchFamily="2" charset="-128"/>
              </a:rPr>
            </a:br>
            <a:br>
              <a:rPr kumimoji="1" lang="en-US" altLang="ja-JP" sz="2000" dirty="0">
                <a:solidFill>
                  <a:srgbClr val="00B0F0"/>
                </a:solidFill>
                <a:latin typeface="けいふぉんと" panose="02000600000000000000" pitchFamily="2" charset="-128"/>
                <a:ea typeface="けいふぉんと" panose="02000600000000000000" pitchFamily="2" charset="-128"/>
              </a:rPr>
            </a:br>
            <a:r>
              <a:rPr kumimoji="1" lang="ja-JP" altLang="en-US" sz="2000" dirty="0">
                <a:solidFill>
                  <a:srgbClr val="00B0F0"/>
                </a:solidFill>
                <a:latin typeface="けいふぉんと" panose="02000600000000000000" pitchFamily="2" charset="-128"/>
                <a:ea typeface="けいふぉんと" panose="02000600000000000000" pitchFamily="2" charset="-128"/>
              </a:rPr>
              <a:t>　　　　　　　　　　　　　　　</a:t>
            </a:r>
            <a:r>
              <a:rPr kumimoji="1" lang="en-US" altLang="ja-JP" sz="16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2000</a:t>
            </a:r>
            <a:r>
              <a:rPr kumimoji="1" lang="ja-JP" altLang="en-US" sz="16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年代前半かな？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34722A-FAA4-A350-509D-C07703C5D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変な人である</a:t>
            </a:r>
            <a:endParaRPr kumimoji="1" lang="en-US" altLang="ja-JP" sz="4400" dirty="0">
              <a:solidFill>
                <a:schemeClr val="accent1">
                  <a:lumMod val="60000"/>
                  <a:lumOff val="40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endParaRPr kumimoji="1" lang="ja-JP" altLang="en-US" sz="4400" dirty="0">
              <a:solidFill>
                <a:schemeClr val="accent1">
                  <a:lumMod val="60000"/>
                  <a:lumOff val="40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54F9D7A-3FBA-20B2-8309-C0039E2EF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924" y="1548581"/>
            <a:ext cx="513223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9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720</Words>
  <Application>Microsoft Office PowerPoint</Application>
  <PresentationFormat>ワイド画面</PresentationFormat>
  <Paragraphs>82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HG創英ﾌﾟﾚｾﾞﾝｽEB</vt:lpstr>
      <vt:lpstr>HG創英角ﾎﾟｯﾌﾟ体</vt:lpstr>
      <vt:lpstr>ＭＳ 明朝</vt:lpstr>
      <vt:lpstr>あずきフォント</vt:lpstr>
      <vt:lpstr>けいふぉんと</vt:lpstr>
      <vt:lpstr>りいポップ角 R</vt:lpstr>
      <vt:lpstr>游ゴシック</vt:lpstr>
      <vt:lpstr>游ゴシック Light</vt:lpstr>
      <vt:lpstr>Arial</vt:lpstr>
      <vt:lpstr>Office テーマ</vt:lpstr>
      <vt:lpstr>自己紹介</vt:lpstr>
      <vt:lpstr>自己紹介</vt:lpstr>
      <vt:lpstr>自己紹介</vt:lpstr>
      <vt:lpstr>かつての  教え子さんからの 紹介</vt:lpstr>
      <vt:lpstr>　中学校3年生　1980年代なかごろ＠武蔵中学校</vt:lpstr>
      <vt:lpstr>　中学校3年生　1980年代なかごろ＠武蔵中学校</vt:lpstr>
      <vt:lpstr>青山学院大学　文学部教育学科（当時）　小学校の教員養成のための「数学概説」担当  　　　　　　　　　　　　　　　2000年代前半かな？</vt:lpstr>
      <vt:lpstr>青山学院大学　文学部教育学科（当時）　小学校の教員養成のための「数学概説」担当  　　　　　　　　　　　　　　　2000年代前半かな？</vt:lpstr>
      <vt:lpstr>青山学院大学　文学部教育学科（当時）　小学校の教員養成のための「数学概説」担当  　　　　　　　　　　　　　　　2000年代前半かな？</vt:lpstr>
      <vt:lpstr>これは、ほめすぎだって思うけど…　　Scan-AGU-1.png</vt:lpstr>
      <vt:lpstr>後日談。</vt:lpstr>
      <vt:lpstr>三重県のある市の教育研究会・夏の研修会の講師に呼ばれて、いそいそと，話をしにいきました。  三重大学での教え子さんが，数学部長さんになっていました，  </vt:lpstr>
      <vt:lpstr>結局。</vt:lpstr>
      <vt:lpstr>う゛～ん。他にはあまり書くことないかな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自己紹介</dc:title>
  <dc:creator>rio1957@gakushikai.jp</dc:creator>
  <cp:lastModifiedBy>rio1957@gakushikai.jp</cp:lastModifiedBy>
  <cp:revision>5</cp:revision>
  <dcterms:created xsi:type="dcterms:W3CDTF">2023-02-23T12:13:35Z</dcterms:created>
  <dcterms:modified xsi:type="dcterms:W3CDTF">2023-04-06T08:19:50Z</dcterms:modified>
</cp:coreProperties>
</file>