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5" r:id="rId28"/>
    <p:sldId id="284" r:id="rId2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82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70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21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70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0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9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376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3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47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93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52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33933-13E7-4B36-8911-210352538390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A9748-D85C-44EC-9DC7-497660590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31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4239" y="2308225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長方形のパズルからはじまる。</a:t>
            </a:r>
          </a:p>
        </p:txBody>
      </p:sp>
    </p:spTree>
    <p:extLst>
      <p:ext uri="{BB962C8B-B14F-4D97-AF65-F5344CB8AC3E}">
        <p14:creationId xmlns:p14="http://schemas.microsoft.com/office/powerpoint/2010/main" val="2158506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905608"/>
            <a:ext cx="10515600" cy="316524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続・「このようなパズル」の攻略法（２）</a:t>
            </a:r>
            <a:br>
              <a:rPr lang="en-US" altLang="ja-JP" dirty="0"/>
            </a:b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5178" y="1103488"/>
            <a:ext cx="7693268" cy="525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905608"/>
            <a:ext cx="10515600" cy="316524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続・「このようなパズル」の攻略法（</a:t>
            </a:r>
            <a:r>
              <a:rPr lang="en-US" altLang="ja-JP" dirty="0"/>
              <a:t>3</a:t>
            </a:r>
            <a:r>
              <a:rPr lang="ja-JP" altLang="en-US" dirty="0"/>
              <a:t>）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kumimoji="1"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</a:br>
            <a:br>
              <a:rPr kumimoji="1"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</a:br>
            <a:r>
              <a:rPr kumimoji="1" lang="ja-JP" altLang="en-US" sz="4400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　　     </a:t>
            </a:r>
            <a:r>
              <a:rPr kumimoji="1" lang="en-US" altLang="ja-JP" sz="4400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2</a:t>
            </a:r>
            <a:r>
              <a:rPr kumimoji="1" lang="en-US" altLang="ja-JP" sz="6000" b="1" i="1" dirty="0">
                <a:solidFill>
                  <a:srgbClr val="0070C0"/>
                </a:solidFill>
                <a:latin typeface="Times New Roman" panose="02020603050405020304" pitchFamily="18" charset="0"/>
                <a:ea typeface="りいポップ角 R" panose="02000600000000000000" pitchFamily="50" charset="-128"/>
                <a:cs typeface="Times New Roman" panose="02020603050405020304" pitchFamily="18" charset="0"/>
              </a:rPr>
              <a:t>x</a:t>
            </a:r>
            <a:r>
              <a:rPr kumimoji="1" lang="en-US" altLang="ja-JP" sz="6000" b="1" baseline="30000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2</a:t>
            </a:r>
            <a:r>
              <a:rPr kumimoji="1" lang="en-US" altLang="ja-JP" sz="4400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 + 13</a:t>
            </a:r>
            <a:r>
              <a:rPr kumimoji="1" lang="en-US" altLang="ja-JP" sz="6000" b="1" i="1" dirty="0">
                <a:solidFill>
                  <a:srgbClr val="0070C0"/>
                </a:solidFill>
                <a:latin typeface="Times New Roman" panose="02020603050405020304" pitchFamily="18" charset="0"/>
                <a:ea typeface="りいポップ角 R" panose="02000600000000000000" pitchFamily="50" charset="-128"/>
                <a:cs typeface="Times New Roman" panose="02020603050405020304" pitchFamily="18" charset="0"/>
              </a:rPr>
              <a:t>x</a:t>
            </a:r>
            <a:r>
              <a:rPr kumimoji="1" lang="en-US" altLang="ja-JP" sz="4400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 + 6</a:t>
            </a:r>
            <a:br>
              <a:rPr kumimoji="1" lang="en-US" altLang="ja-JP" sz="4400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</a:br>
            <a:br>
              <a:rPr kumimoji="1"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</a:br>
            <a:br>
              <a:rPr kumimoji="1"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</a:br>
            <a:r>
              <a:rPr kumimoji="1" lang="ja-JP" altLang="en-US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やりかたを写すより（だって、前のページを電子ファイルで送るもの！）、他の問題を自分の理解でやってみる方が、</a:t>
            </a:r>
            <a:endParaRPr kumimoji="1" lang="en-US" altLang="ja-JP" b="1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効率がよいよ。</a:t>
            </a:r>
          </a:p>
        </p:txBody>
      </p:sp>
    </p:spTree>
    <p:extLst>
      <p:ext uri="{BB962C8B-B14F-4D97-AF65-F5344CB8AC3E}">
        <p14:creationId xmlns:p14="http://schemas.microsoft.com/office/powerpoint/2010/main" val="1938097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624254"/>
            <a:ext cx="10515600" cy="597878"/>
          </a:xfrm>
        </p:spPr>
        <p:txBody>
          <a:bodyPr>
            <a:normAutofit fontScale="90000"/>
          </a:bodyPr>
          <a:lstStyle/>
          <a:p>
            <a:br>
              <a:rPr lang="en-US" altLang="ja-JP" dirty="0"/>
            </a:br>
            <a:r>
              <a:rPr lang="ja-JP" altLang="en-US" dirty="0"/>
              <a:t>続・「このようなパズル」の攻略法 </a:t>
            </a:r>
            <a:r>
              <a:rPr lang="en-US" altLang="ja-JP" dirty="0"/>
              <a:t>(4)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ja-JP" altLang="en-US" sz="4400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　　</a:t>
            </a:r>
            <a:r>
              <a:rPr kumimoji="1" lang="ja-JP" altLang="en-US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     </a:t>
            </a:r>
            <a:r>
              <a:rPr kumimoji="1" lang="en-US" altLang="ja-JP" sz="4200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2</a:t>
            </a:r>
            <a:r>
              <a:rPr kumimoji="1" lang="en-US" altLang="ja-JP" sz="4200" b="1" i="1" dirty="0">
                <a:solidFill>
                  <a:srgbClr val="0070C0"/>
                </a:solidFill>
                <a:latin typeface="Times New Roman" panose="02020603050405020304" pitchFamily="18" charset="0"/>
                <a:ea typeface="りいポップ角 R" panose="02000600000000000000" pitchFamily="50" charset="-128"/>
                <a:cs typeface="Times New Roman" panose="02020603050405020304" pitchFamily="18" charset="0"/>
              </a:rPr>
              <a:t>x</a:t>
            </a:r>
            <a:r>
              <a:rPr kumimoji="1" lang="en-US" altLang="ja-JP" sz="4200" b="1" baseline="30000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2</a:t>
            </a:r>
            <a:r>
              <a:rPr kumimoji="1" lang="en-US" altLang="ja-JP" sz="4200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 + 13</a:t>
            </a:r>
            <a:r>
              <a:rPr kumimoji="1" lang="en-US" altLang="ja-JP" sz="4200" b="1" i="1" dirty="0">
                <a:solidFill>
                  <a:srgbClr val="0070C0"/>
                </a:solidFill>
                <a:latin typeface="Times New Roman" panose="02020603050405020304" pitchFamily="18" charset="0"/>
                <a:ea typeface="りいポップ角 R" panose="02000600000000000000" pitchFamily="50" charset="-128"/>
                <a:cs typeface="Times New Roman" panose="02020603050405020304" pitchFamily="18" charset="0"/>
              </a:rPr>
              <a:t>x</a:t>
            </a:r>
            <a:r>
              <a:rPr kumimoji="1" lang="en-US" altLang="ja-JP" sz="4200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 + 6</a:t>
            </a:r>
          </a:p>
          <a:p>
            <a:pPr marL="0" indent="0">
              <a:buNone/>
            </a:pPr>
            <a:endParaRPr lang="en-US" altLang="ja-JP" b="1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  <a:p>
            <a:pPr marL="0" indent="0">
              <a:buNone/>
            </a:pPr>
            <a:endParaRPr kumimoji="1" lang="en-US" altLang="ja-JP" b="1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  <a:p>
            <a:pPr marL="0" indent="0">
              <a:buNone/>
            </a:pPr>
            <a:endParaRPr lang="en-US" altLang="ja-JP" b="1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  <a:p>
            <a:pPr marL="0" indent="0">
              <a:buNone/>
            </a:pPr>
            <a:endParaRPr kumimoji="1" lang="en-US" altLang="ja-JP" b="1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  <a:p>
            <a:pPr marL="0" indent="0">
              <a:buNone/>
            </a:pPr>
            <a:endParaRPr lang="en-US" altLang="ja-JP" b="1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  <a:p>
            <a:pPr marL="0" indent="0">
              <a:buNone/>
            </a:pPr>
            <a:endParaRPr kumimoji="1" lang="en-US" altLang="ja-JP" b="1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  <a:p>
            <a:pPr marL="0" indent="0">
              <a:buNone/>
            </a:pPr>
            <a:endParaRPr lang="en-US" altLang="ja-JP" b="1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  <a:p>
            <a:pPr marL="0" indent="0">
              <a:buNone/>
            </a:pPr>
            <a:br>
              <a:rPr kumimoji="1"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</a:br>
            <a:br>
              <a:rPr kumimoji="1"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</a:br>
            <a:r>
              <a:rPr kumimoji="1"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            =(2</a:t>
            </a:r>
            <a:r>
              <a:rPr kumimoji="1" lang="en-US" altLang="ja-JP" b="1" i="1" dirty="0">
                <a:solidFill>
                  <a:srgbClr val="0070C0"/>
                </a:solidFill>
                <a:latin typeface="Times New Roman" panose="02020603050405020304" pitchFamily="18" charset="0"/>
                <a:ea typeface="りいポップ角 R" panose="02000600000000000000" pitchFamily="50" charset="-128"/>
                <a:cs typeface="Times New Roman" panose="02020603050405020304" pitchFamily="18" charset="0"/>
              </a:rPr>
              <a:t>x</a:t>
            </a:r>
            <a:r>
              <a:rPr kumimoji="1"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+1)(</a:t>
            </a:r>
            <a:r>
              <a:rPr kumimoji="1" lang="en-US" altLang="ja-JP" b="1" i="1" dirty="0">
                <a:solidFill>
                  <a:srgbClr val="0070C0"/>
                </a:solidFill>
                <a:latin typeface="Times New Roman" panose="02020603050405020304" pitchFamily="18" charset="0"/>
                <a:ea typeface="りいポップ角 R" panose="02000600000000000000" pitchFamily="50" charset="-128"/>
                <a:cs typeface="Times New Roman" panose="02020603050405020304" pitchFamily="18" charset="0"/>
              </a:rPr>
              <a:t>x</a:t>
            </a:r>
            <a:r>
              <a:rPr kumimoji="1"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+6)</a:t>
            </a:r>
            <a:br>
              <a:rPr kumimoji="1"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</a:br>
            <a:endParaRPr kumimoji="1" lang="ja-JP" altLang="en-US" b="1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3202" y="2288215"/>
            <a:ext cx="5103221" cy="307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675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6993" y="1125415"/>
            <a:ext cx="10515600" cy="2171700"/>
          </a:xfrm>
        </p:spPr>
        <p:txBody>
          <a:bodyPr/>
          <a:lstStyle/>
          <a:p>
            <a:r>
              <a:rPr lang="ja-JP" altLang="en-US" dirty="0"/>
              <a:t>ただ、弱点としては</a:t>
            </a:r>
            <a:r>
              <a:rPr lang="en-US" altLang="ja-JP" dirty="0"/>
              <a:t>…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1323" y="4007860"/>
            <a:ext cx="2971422" cy="136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969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図は絵ではないので、写実的で</a:t>
            </a:r>
            <a:r>
              <a:rPr lang="ja-JP" altLang="en-US" sz="3600" dirty="0"/>
              <a:t>なくてよい。</a:t>
            </a:r>
            <a:endParaRPr kumimoji="1" lang="ja-JP" altLang="en-US" sz="36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前の　</a:t>
            </a:r>
            <a:r>
              <a:rPr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2</a:t>
            </a:r>
            <a:r>
              <a:rPr lang="en-US" altLang="ja-JP" b="1" i="1" dirty="0">
                <a:solidFill>
                  <a:srgbClr val="0070C0"/>
                </a:solidFill>
                <a:latin typeface="Times New Roman" panose="02020603050405020304" pitchFamily="18" charset="0"/>
                <a:ea typeface="りいポップ角 R" panose="02000600000000000000" pitchFamily="50" charset="-128"/>
                <a:cs typeface="Times New Roman" panose="02020603050405020304" pitchFamily="18" charset="0"/>
              </a:rPr>
              <a:t>x</a:t>
            </a:r>
            <a:r>
              <a:rPr lang="en-US" altLang="ja-JP" b="1" baseline="30000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2</a:t>
            </a:r>
            <a:r>
              <a:rPr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 + 13</a:t>
            </a:r>
            <a:r>
              <a:rPr lang="en-US" altLang="ja-JP" b="1" i="1" dirty="0">
                <a:solidFill>
                  <a:srgbClr val="0070C0"/>
                </a:solidFill>
                <a:latin typeface="Times New Roman" panose="02020603050405020304" pitchFamily="18" charset="0"/>
                <a:ea typeface="りいポップ角 R" panose="02000600000000000000" pitchFamily="50" charset="-128"/>
                <a:cs typeface="Times New Roman" panose="02020603050405020304" pitchFamily="18" charset="0"/>
              </a:rPr>
              <a:t>x</a:t>
            </a:r>
            <a:r>
              <a:rPr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 + 6</a:t>
            </a:r>
            <a:br>
              <a:rPr lang="en-US" altLang="ja-JP" b="1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</a:br>
            <a:r>
              <a:rPr lang="ja-JP" altLang="en-US" b="1" dirty="0">
                <a:solidFill>
                  <a:schemeClr val="bg1">
                    <a:lumMod val="50000"/>
                  </a:schemeClr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だって、</a:t>
            </a:r>
            <a:r>
              <a:rPr lang="en-US" altLang="ja-JP" b="1" dirty="0">
                <a:solidFill>
                  <a:schemeClr val="bg1">
                    <a:lumMod val="50000"/>
                  </a:schemeClr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1</a:t>
            </a:r>
            <a:r>
              <a:rPr lang="ja-JP" altLang="en-US" b="1" dirty="0">
                <a:solidFill>
                  <a:schemeClr val="bg1">
                    <a:lumMod val="50000"/>
                  </a:schemeClr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と</a:t>
            </a:r>
            <a:r>
              <a:rPr lang="en-US" altLang="ja-JP" b="1" dirty="0">
                <a:solidFill>
                  <a:schemeClr val="bg1">
                    <a:lumMod val="50000"/>
                  </a:schemeClr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6</a:t>
            </a:r>
            <a:r>
              <a:rPr lang="ja-JP" altLang="en-US" b="1" dirty="0">
                <a:solidFill>
                  <a:schemeClr val="bg1">
                    <a:lumMod val="50000"/>
                  </a:schemeClr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の縮尺はめちゃくちゃ</a:t>
            </a:r>
            <a:endParaRPr lang="en-US" altLang="ja-JP" b="1" dirty="0">
              <a:solidFill>
                <a:schemeClr val="bg1">
                  <a:lumMod val="50000"/>
                </a:schemeClr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  <a:p>
            <a:endParaRPr kumimoji="1" lang="en-US" altLang="ja-JP" dirty="0"/>
          </a:p>
          <a:p>
            <a:r>
              <a:rPr kumimoji="1" lang="ja-JP" altLang="en-US" dirty="0"/>
              <a:t>掛けて、</a:t>
            </a:r>
            <a:r>
              <a:rPr kumimoji="1" lang="en-US" altLang="ja-JP" dirty="0"/>
              <a:t>+24</a:t>
            </a:r>
            <a:r>
              <a:rPr kumimoji="1" lang="ja-JP" altLang="en-US" dirty="0"/>
              <a:t>　ということは、</a:t>
            </a:r>
            <a:br>
              <a:rPr kumimoji="1" lang="en-US" altLang="ja-JP" dirty="0"/>
            </a:br>
            <a:r>
              <a:rPr kumimoji="1" lang="ja-JP" altLang="en-US" dirty="0"/>
              <a:t>同符号。</a:t>
            </a:r>
            <a:endParaRPr kumimoji="1" lang="en-US" altLang="ja-JP" dirty="0"/>
          </a:p>
          <a:p>
            <a:r>
              <a:rPr lang="ja-JP" altLang="en-US" dirty="0"/>
              <a:t>足して、－</a:t>
            </a:r>
            <a:r>
              <a:rPr lang="en-US" altLang="ja-JP" dirty="0"/>
              <a:t>14</a:t>
            </a:r>
            <a:r>
              <a:rPr lang="ja-JP" altLang="en-US" dirty="0"/>
              <a:t>　ということは、</a:t>
            </a:r>
            <a:br>
              <a:rPr lang="en-US" altLang="ja-JP" dirty="0"/>
            </a:br>
            <a:r>
              <a:rPr lang="ja-JP" altLang="en-US" dirty="0"/>
              <a:t>どちらもマイナス。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978" y="2238436"/>
            <a:ext cx="3420152" cy="352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829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図は絵ではないので、写実的で</a:t>
            </a:r>
            <a:r>
              <a:rPr lang="ja-JP" altLang="en-US" sz="3600" dirty="0"/>
              <a:t>なくてよい。</a:t>
            </a:r>
            <a:endParaRPr kumimoji="1" lang="ja-JP" altLang="en-US" sz="36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ja-JP" altLang="en-US" dirty="0"/>
              <a:t>掛けて、－</a:t>
            </a:r>
            <a:r>
              <a:rPr kumimoji="1" lang="en-US" altLang="ja-JP" dirty="0"/>
              <a:t>24</a:t>
            </a:r>
            <a:r>
              <a:rPr kumimoji="1" lang="ja-JP" altLang="en-US" dirty="0"/>
              <a:t>　ということは、</a:t>
            </a:r>
            <a:br>
              <a:rPr kumimoji="1" lang="en-US" altLang="ja-JP" dirty="0"/>
            </a:br>
            <a:r>
              <a:rPr kumimoji="1" lang="ja-JP" altLang="en-US" dirty="0"/>
              <a:t>異符号。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足して、＋</a:t>
            </a:r>
            <a:r>
              <a:rPr lang="en-US" altLang="ja-JP" dirty="0"/>
              <a:t>5</a:t>
            </a:r>
            <a:r>
              <a:rPr lang="ja-JP" altLang="en-US" dirty="0"/>
              <a:t>　ということは、</a:t>
            </a:r>
            <a:br>
              <a:rPr lang="en-US" altLang="ja-JP" dirty="0"/>
            </a:br>
            <a:r>
              <a:rPr lang="ja-JP" altLang="en-US" dirty="0"/>
              <a:t>正のものの絶対値が大きい。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8561" y="2059709"/>
            <a:ext cx="4551763" cy="37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356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このような趣旨がわかったら・・・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0070C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定規で線を引くのが</a:t>
            </a:r>
            <a:endParaRPr kumimoji="1" lang="en-US" altLang="ja-JP" dirty="0">
              <a:solidFill>
                <a:srgbClr val="0070C0"/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rgbClr val="0070C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面倒になってくるよ。</a:t>
            </a:r>
            <a:endParaRPr kumimoji="1" lang="en-US" altLang="ja-JP" dirty="0">
              <a:solidFill>
                <a:srgbClr val="0070C0"/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　それが、</a:t>
            </a:r>
            <a:endParaRPr lang="en-US" altLang="ja-JP" dirty="0">
              <a:solidFill>
                <a:srgbClr val="0070C0"/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たすき掛け</a:t>
            </a:r>
            <a:endParaRPr lang="en-US" altLang="ja-JP" dirty="0">
              <a:solidFill>
                <a:srgbClr val="0070C0"/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　（すでに中学で</a:t>
            </a:r>
            <a:endParaRPr lang="en-US" altLang="ja-JP" dirty="0">
              <a:solidFill>
                <a:srgbClr val="0070C0"/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　　ご存知かな？）</a:t>
            </a:r>
            <a:endParaRPr lang="en-US" altLang="ja-JP" dirty="0">
              <a:solidFill>
                <a:srgbClr val="0070C0"/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rgbClr val="0070C0"/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　　　　　　　　　　次ページの出典→</a:t>
            </a:r>
            <a:endParaRPr lang="en-US" altLang="ja-JP" sz="1200" dirty="0"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pPr marL="0" indent="0">
              <a:buNone/>
            </a:pPr>
            <a:endParaRPr kumimoji="1" lang="en-US" altLang="ja-JP" dirty="0">
              <a:solidFill>
                <a:srgbClr val="0070C0"/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830" y="1631660"/>
            <a:ext cx="6369921" cy="454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481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たすき掛けの　やりかた　（１）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2274" y="1690688"/>
            <a:ext cx="7183670" cy="18944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021" y="3585088"/>
            <a:ext cx="3479198" cy="208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752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たすき掛けの　やりかた　（２）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2274" y="1690688"/>
            <a:ext cx="7183670" cy="1894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1" y="3585089"/>
            <a:ext cx="4414490" cy="190131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2664" y="3585088"/>
            <a:ext cx="4517353" cy="221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080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たすき掛けのやりかた　（３）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このようなサボり方が、できているなら、安心して試行錯誤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ja-JP" altLang="en-US" dirty="0"/>
              <a:t>をさせてあげられます。</a:t>
            </a:r>
          </a:p>
        </p:txBody>
      </p:sp>
    </p:spTree>
    <p:extLst>
      <p:ext uri="{BB962C8B-B14F-4D97-AF65-F5344CB8AC3E}">
        <p14:creationId xmlns:p14="http://schemas.microsoft.com/office/powerpoint/2010/main" val="36642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952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パズルは、縦長、色画用紙　</a:t>
            </a:r>
            <a:r>
              <a:rPr lang="ja-JP" altLang="en-US" sz="2700" dirty="0">
                <a:solidFill>
                  <a:srgbClr val="0070C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ピースを、ハサミで切り離す。</a:t>
            </a:r>
            <a:br>
              <a:rPr lang="en-US" altLang="ja-JP" dirty="0">
                <a:solidFill>
                  <a:srgbClr val="0070C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</a:br>
            <a:endParaRPr kumimoji="1" lang="ja-JP" altLang="en-US" dirty="0"/>
          </a:p>
        </p:txBody>
      </p:sp>
      <p:pic>
        <p:nvPicPr>
          <p:cNvPr id="6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9870" y="817562"/>
            <a:ext cx="5073161" cy="560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776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たすき掛けのやりかた　（４）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1397" y="1847273"/>
            <a:ext cx="8976154" cy="391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998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たすき掛けのやりかた　（４）</a:t>
            </a:r>
            <a:r>
              <a:rPr kumimoji="1" lang="ja-JP" altLang="en-US" b="1" dirty="0">
                <a:solidFill>
                  <a:srgbClr val="FF0000"/>
                </a:solidFill>
                <a:latin typeface="S2G海フォント" panose="02000609000000000000" pitchFamily="1" charset="-128"/>
                <a:ea typeface="S2G海フォント" panose="02000609000000000000" pitchFamily="1" charset="-128"/>
              </a:rPr>
              <a:t>の注釈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　１）　①と②とが、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同じになる理由。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2(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3)(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　試行錯誤ですから、</a:t>
            </a:r>
            <a:endParaRPr kumimoji="1"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③でうまくいったので</a:t>
            </a: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④は不要です。</a:t>
            </a:r>
            <a:endParaRPr kumimoji="1"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）⑤以降として，　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indent="0">
              <a:buNone/>
            </a:pPr>
            <a:r>
              <a:rPr kumimoji="1"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  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dirty="0"/>
              <a:t>   1 </a:t>
            </a:r>
            <a:r>
              <a:rPr kumimoji="1" lang="ja-JP" altLang="en-US" dirty="0"/>
              <a:t>　　の形をしたくなりますが、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9528" y="1970233"/>
            <a:ext cx="5825488" cy="253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969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たすき掛けのやりかた　（５）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試行錯誤ですが、なるべく系統的にすれば、調べ漏れが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防げます。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742" y="3231666"/>
            <a:ext cx="3890958" cy="69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21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たすき掛けのやりかた　（５）</a:t>
            </a:r>
            <a:r>
              <a:rPr lang="en-US" altLang="ja-JP" dirty="0"/>
              <a:t>-1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8915" y="2126627"/>
            <a:ext cx="7974170" cy="374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084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たすき掛けのやりかた　（５）</a:t>
            </a:r>
            <a:r>
              <a:rPr lang="en-US" altLang="ja-JP" dirty="0"/>
              <a:t>-2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8322" y="1948873"/>
            <a:ext cx="7482235" cy="336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16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たすき掛けのやりかた　（５）</a:t>
            </a:r>
            <a:r>
              <a:rPr lang="en-US" altLang="ja-JP" dirty="0"/>
              <a:t>-3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どうせ、筆算なので、図を書くのも面倒に</a:t>
            </a:r>
            <a:br>
              <a:rPr kumimoji="1" lang="en-US" altLang="ja-JP" dirty="0"/>
            </a:br>
            <a:r>
              <a:rPr kumimoji="1" lang="ja-JP" altLang="en-US" dirty="0"/>
              <a:t>思って、いきなり、括弧の式にして、内側と外側で・・・</a:t>
            </a:r>
            <a:br>
              <a:rPr lang="en-US" altLang="ja-JP" dirty="0"/>
            </a:br>
            <a:r>
              <a:rPr lang="ja-JP" altLang="en-US" sz="1200" dirty="0"/>
              <a:t>（まじめな良い子は、マネしないように！）</a:t>
            </a:r>
            <a:endParaRPr lang="en-US" altLang="ja-JP" sz="1200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＝（３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dirty="0"/>
              <a:t>　　</a:t>
            </a:r>
            <a:r>
              <a:rPr lang="en-US" altLang="ja-JP" dirty="0"/>
              <a:t>8</a:t>
            </a:r>
            <a:r>
              <a:rPr lang="ja-JP" altLang="en-US" dirty="0"/>
              <a:t>）（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dirty="0"/>
              <a:t>　　</a:t>
            </a:r>
            <a:r>
              <a:rPr lang="en-US" altLang="ja-JP" dirty="0"/>
              <a:t>1</a:t>
            </a:r>
            <a:r>
              <a:rPr lang="ja-JP" altLang="en-US" dirty="0"/>
              <a:t>）　　＝（</a:t>
            </a:r>
            <a:r>
              <a:rPr lang="en-US" altLang="ja-JP" dirty="0"/>
              <a:t>3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dirty="0"/>
              <a:t>　</a:t>
            </a:r>
            <a:r>
              <a:rPr lang="en-US" altLang="ja-JP" dirty="0"/>
              <a:t>4</a:t>
            </a:r>
            <a:r>
              <a:rPr lang="ja-JP" altLang="en-US" dirty="0"/>
              <a:t>）（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dirty="0"/>
              <a:t>　</a:t>
            </a:r>
            <a:r>
              <a:rPr lang="en-US" altLang="ja-JP" dirty="0"/>
              <a:t>2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※8</a:t>
            </a:r>
            <a:r>
              <a:rPr lang="ja-JP" altLang="en-US" dirty="0"/>
              <a:t>と</a:t>
            </a:r>
            <a:r>
              <a:rPr lang="en-US" altLang="ja-JP" dirty="0"/>
              <a:t>3</a:t>
            </a:r>
            <a:r>
              <a:rPr lang="ja-JP" altLang="en-US" dirty="0"/>
              <a:t>ではうまくない。　　　　</a:t>
            </a:r>
            <a:r>
              <a:rPr lang="en-US" altLang="ja-JP" dirty="0"/>
              <a:t>※</a:t>
            </a:r>
            <a:r>
              <a:rPr lang="ja-JP" altLang="en-US" dirty="0"/>
              <a:t>　</a:t>
            </a:r>
            <a:r>
              <a:rPr lang="en-US" altLang="ja-JP" dirty="0"/>
              <a:t>6</a:t>
            </a:r>
            <a:r>
              <a:rPr lang="ja-JP" altLang="en-US" dirty="0"/>
              <a:t>と４だけど、絶対値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　　　　　を足せるわけでもない。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64" y="2945339"/>
            <a:ext cx="3890958" cy="69378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705" y="2945339"/>
            <a:ext cx="3895682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333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たすき掛けのやりかた　（５）</a:t>
            </a:r>
            <a:r>
              <a:rPr lang="en-US" altLang="ja-JP" dirty="0"/>
              <a:t>-4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そして、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＝（</a:t>
            </a:r>
            <a:r>
              <a:rPr lang="en-US" altLang="ja-JP" dirty="0"/>
              <a:t>3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2)(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kumimoji="1" lang="en-US" altLang="ja-JP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dirty="0"/>
              <a:t>　　　　</a:t>
            </a:r>
            <a:r>
              <a:rPr lang="en-US" altLang="ja-JP" dirty="0"/>
              <a:t>※12</a:t>
            </a:r>
            <a:r>
              <a:rPr lang="ja-JP" altLang="en-US" dirty="0"/>
              <a:t>　と</a:t>
            </a:r>
            <a:r>
              <a:rPr lang="en-US" altLang="ja-JP" dirty="0"/>
              <a:t>2</a:t>
            </a:r>
            <a:r>
              <a:rPr lang="ja-JP" altLang="en-US" dirty="0"/>
              <a:t>だと差が</a:t>
            </a:r>
            <a:r>
              <a:rPr lang="en-US" altLang="ja-JP" dirty="0"/>
              <a:t>…</a:t>
            </a:r>
          </a:p>
          <a:p>
            <a:pPr marL="0" indent="0">
              <a:buNone/>
            </a:pPr>
            <a:r>
              <a:rPr kumimoji="1" lang="ja-JP" altLang="en-US" dirty="0"/>
              <a:t>ちなみに、</a:t>
            </a:r>
            <a:r>
              <a:rPr kumimoji="1" lang="en-US" altLang="ja-JP" dirty="0"/>
              <a:t>24</a:t>
            </a:r>
            <a:r>
              <a:rPr kumimoji="1" lang="ja-JP" altLang="en-US" dirty="0"/>
              <a:t>と</a:t>
            </a:r>
            <a:r>
              <a:rPr kumimoji="1" lang="en-US" altLang="ja-JP" dirty="0"/>
              <a:t>1</a:t>
            </a:r>
            <a:r>
              <a:rPr kumimoji="1" lang="ja-JP" altLang="en-US" dirty="0"/>
              <a:t>というのは、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＝　（３</a:t>
            </a:r>
            <a:r>
              <a:rPr lang="en-US" altLang="ja-JP" i="1" dirty="0">
                <a:latin typeface="Amasis MT Pro Black" panose="02040A04050005020304" pitchFamily="18" charset="0"/>
              </a:rPr>
              <a:t>x</a:t>
            </a:r>
            <a:r>
              <a:rPr lang="ja-JP" altLang="en-US" dirty="0"/>
              <a:t>　　</a:t>
            </a:r>
            <a:r>
              <a:rPr lang="en-US" altLang="ja-JP" dirty="0"/>
              <a:t>1</a:t>
            </a:r>
            <a:r>
              <a:rPr lang="ja-JP" altLang="en-US" dirty="0"/>
              <a:t>）（</a:t>
            </a:r>
            <a:r>
              <a:rPr lang="en-US" altLang="ja-JP" b="1" i="1" dirty="0">
                <a:latin typeface="Amasis MT Pro Black" panose="02040A04050005020304" pitchFamily="18" charset="0"/>
              </a:rPr>
              <a:t>x</a:t>
            </a:r>
            <a:r>
              <a:rPr lang="ja-JP" altLang="en-US" dirty="0"/>
              <a:t>　　　</a:t>
            </a:r>
            <a:r>
              <a:rPr lang="en-US" altLang="ja-JP" dirty="0"/>
              <a:t>8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過激！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318" y="2444189"/>
            <a:ext cx="3895682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3935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たすき掛けのやりかた　（５）</a:t>
            </a:r>
            <a:r>
              <a:rPr lang="en-US" altLang="ja-JP" dirty="0"/>
              <a:t>-5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もっとも、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行にわたって書けば、「たすきがけ」の形が、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残されます。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＝（</a:t>
            </a:r>
            <a:r>
              <a:rPr lang="en-US" altLang="ja-JP" dirty="0"/>
              <a:t>3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×(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kumimoji="1" lang="en-US" altLang="ja-JP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dirty="0"/>
              <a:t>　　　　　　</a:t>
            </a:r>
            <a:r>
              <a:rPr lang="en-US" altLang="ja-JP" sz="1600" dirty="0"/>
              <a:t>2</a:t>
            </a:r>
            <a:r>
              <a:rPr lang="ja-JP" altLang="en-US" dirty="0"/>
              <a:t>　　　　　</a:t>
            </a:r>
            <a:r>
              <a:rPr lang="ja-JP" altLang="en-US" sz="1600" b="1" dirty="0"/>
              <a:t>　</a:t>
            </a:r>
            <a:r>
              <a:rPr lang="en-US" altLang="ja-JP" sz="1600" b="1" dirty="0"/>
              <a:t>12</a:t>
            </a:r>
            <a:endParaRPr kumimoji="1" lang="ja-JP" altLang="en-US" sz="1600" b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318" y="2881480"/>
            <a:ext cx="3895682" cy="695004"/>
          </a:xfrm>
          <a:prstGeom prst="rect">
            <a:avLst/>
          </a:prstGeom>
        </p:spPr>
      </p:pic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05D01128-95F3-C7BA-5B17-FA890E231F41}"/>
              </a:ext>
            </a:extLst>
          </p:cNvPr>
          <p:cNvCxnSpPr/>
          <p:nvPr/>
        </p:nvCxnSpPr>
        <p:spPr>
          <a:xfrm>
            <a:off x="3554361" y="4350774"/>
            <a:ext cx="958645" cy="560439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3AA7665B-BA2E-3BD4-A0AB-33474FD846DA}"/>
              </a:ext>
            </a:extLst>
          </p:cNvPr>
          <p:cNvCxnSpPr/>
          <p:nvPr/>
        </p:nvCxnSpPr>
        <p:spPr>
          <a:xfrm flipH="1">
            <a:off x="3554361" y="4350774"/>
            <a:ext cx="825910" cy="560439"/>
          </a:xfrm>
          <a:prstGeom prst="straightConnector1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D18D11E-5663-58BE-494C-D4E51B20AEAE}"/>
              </a:ext>
            </a:extLst>
          </p:cNvPr>
          <p:cNvCxnSpPr>
            <a:cxnSpLocks/>
          </p:cNvCxnSpPr>
          <p:nvPr/>
        </p:nvCxnSpPr>
        <p:spPr>
          <a:xfrm>
            <a:off x="5161935" y="5324168"/>
            <a:ext cx="0" cy="265471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0A7E47C-29F0-F25D-08C1-99E1D3D476FB}"/>
              </a:ext>
            </a:extLst>
          </p:cNvPr>
          <p:cNvCxnSpPr>
            <a:cxnSpLocks/>
          </p:cNvCxnSpPr>
          <p:nvPr/>
        </p:nvCxnSpPr>
        <p:spPr>
          <a:xfrm>
            <a:off x="3111910" y="5324168"/>
            <a:ext cx="0" cy="2654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1773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B73BA2-FBC6-7C6D-929B-023BA71D2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これは、公式ってより、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51CAD0-6FE3-5D5E-E60A-415376094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</a:rPr>
              <a:t>◆</a:t>
            </a:r>
            <a:r>
              <a:rPr lang="ja-JP" altLang="en-US" dirty="0"/>
              <a:t>覚えないとならない公式ってみるのは、邪道です。</a:t>
            </a:r>
            <a:br>
              <a:rPr lang="en-US" altLang="ja-JP" dirty="0"/>
            </a:b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</a:rPr>
              <a:t>◆</a:t>
            </a:r>
            <a:r>
              <a:rPr kumimoji="1" lang="ja-JP" altLang="en-US" dirty="0"/>
              <a:t>　たすき掛けの技能を、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手はもちろん、目と頭とを連合させて、刷り込ませる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ものですよね。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/>
              <a:t>では、公式らしい公式についてのご案内は次号に。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7264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式で、なまえを付ける。</a:t>
            </a:r>
            <a:r>
              <a:rPr kumimoji="1" lang="ja-JP" altLang="en-US" sz="2000" dirty="0">
                <a:solidFill>
                  <a:srgbClr val="002060"/>
                </a:solidFill>
              </a:rPr>
              <a:t>長辺の長さ</a:t>
            </a:r>
            <a:r>
              <a:rPr kumimoji="1" lang="en-US" altLang="ja-JP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ja-JP" altLang="en-US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，</a:t>
            </a:r>
            <a:r>
              <a:rPr kumimoji="1" lang="ja-JP" alt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短辺の長さ</a:t>
            </a:r>
            <a:r>
              <a:rPr kumimoji="1" lang="en-US" altLang="ja-JP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1" lang="ja-JP" altLang="en-US" sz="2000" dirty="0">
                <a:solidFill>
                  <a:srgbClr val="002060"/>
                </a:solidFill>
              </a:rPr>
              <a:t>　</a:t>
            </a: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487572"/>
              </p:ext>
            </p:extLst>
          </p:nvPr>
        </p:nvGraphicFramePr>
        <p:xfrm>
          <a:off x="838200" y="1825625"/>
          <a:ext cx="10515600" cy="38909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64020382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7076621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8360593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51454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長方形　</a:t>
                      </a:r>
                      <a:r>
                        <a:rPr kumimoji="1" lang="en-US" altLang="ja-JP" sz="18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198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大きな正方形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sz="18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1" lang="en-US" altLang="ja-JP" sz="1800" i="0" baseline="300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en-US" i="0" baseline="30000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長方形の長辺は，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大きな正方形の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辺の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長さ。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321239"/>
                  </a:ext>
                </a:extLst>
              </a:tr>
              <a:tr h="113757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長方形　</a:t>
                      </a:r>
                      <a:r>
                        <a:rPr kumimoji="1" lang="en-US" altLang="ja-JP" sz="18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長方形の短辺は，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小さな正方形の・・・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17704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dirty="0"/>
                        <a:t>でも，長辺：短辺は簡単な比ではありません。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↑　小さな正方形　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90888"/>
                  </a:ext>
                </a:extLst>
              </a:tr>
            </a:tbl>
          </a:graphicData>
        </a:graphic>
      </p:graphicFrame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8157" y="2272791"/>
            <a:ext cx="1852205" cy="184947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3764" y="2272791"/>
            <a:ext cx="817295" cy="180819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8157" y="4365573"/>
            <a:ext cx="1862758" cy="83947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3764" y="4387617"/>
            <a:ext cx="818638" cy="81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93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8890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2060"/>
                </a:solidFill>
              </a:rPr>
              <a:t>さて、ここで問題です。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54015"/>
            <a:ext cx="10515600" cy="482294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次の式であらわされる数枚のピース全部を、ピッタリしかも重ねないで、全体で長方形になるようにきちんと</a:t>
            </a:r>
            <a:r>
              <a:rPr lang="ja-JP" altLang="en-US" dirty="0"/>
              <a:t>並べましょう。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514350" indent="-514350">
              <a:buAutoNum type="arabicParenBoth"/>
            </a:pPr>
            <a:r>
              <a:rPr kumimoji="1" lang="ja-JP" altLang="en-US" dirty="0"/>
              <a:t>　　　　　　　　　　　</a:t>
            </a:r>
            <a:r>
              <a:rPr kumimoji="1" lang="en-US" altLang="ja-JP" dirty="0"/>
              <a:t>(2)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(3)</a:t>
            </a:r>
            <a:r>
              <a:rPr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問</a:t>
            </a:r>
            <a:r>
              <a:rPr lang="en-US" altLang="ja-JP" dirty="0"/>
              <a:t>】</a:t>
            </a:r>
            <a:r>
              <a:rPr lang="ja-JP" altLang="en-US" dirty="0"/>
              <a:t>　このようなタイプのパズルを作る時，　　 □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の□の部分に</a:t>
            </a:r>
            <a:r>
              <a:rPr lang="ja-JP" altLang="en-US" dirty="0"/>
              <a:t>使える整数は何通りですか。</a:t>
            </a:r>
            <a:r>
              <a:rPr lang="ja-JP" altLang="en-US" sz="2000" dirty="0"/>
              <a:t>すべて書き出しましょう。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746" y="2753132"/>
            <a:ext cx="1857675" cy="45386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723" y="2753132"/>
            <a:ext cx="2015775" cy="444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5746" y="3765489"/>
            <a:ext cx="2134350" cy="444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5768" y="4755433"/>
            <a:ext cx="948600" cy="37493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89208" y="4701165"/>
            <a:ext cx="909075" cy="48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281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「このようなパズル」って一体、何？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材料　　　　　　　　　　　　できあがった長方形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                                                                                   </a:t>
            </a:r>
            <a:r>
              <a:rPr kumimoji="1" lang="en-US" altLang="ja-JP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dirty="0"/>
              <a:t>+2</a:t>
            </a:r>
          </a:p>
          <a:p>
            <a:pPr marL="0" indent="0">
              <a:buNone/>
            </a:pPr>
            <a:r>
              <a:rPr lang="ja-JP" altLang="en-US" dirty="0"/>
              <a:t>　　　　　　　　　　　　　　　　　</a:t>
            </a:r>
            <a:r>
              <a:rPr lang="en-US" altLang="ja-JP" dirty="0"/>
              <a:t>2</a:t>
            </a:r>
            <a:r>
              <a:rPr lang="en-US" altLang="ja-JP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ja-JP" dirty="0"/>
              <a:t>+ 3</a:t>
            </a:r>
          </a:p>
          <a:p>
            <a:pPr marL="0" indent="0">
              <a:buNone/>
            </a:pPr>
            <a:r>
              <a:rPr kumimoji="1" lang="ja-JP" altLang="en-US" dirty="0"/>
              <a:t>　　　　　　　　　　　　　　　の輪郭</a:t>
            </a:r>
            <a:r>
              <a:rPr kumimoji="1" lang="ja-JP" altLang="en-US" sz="2000" dirty="0">
                <a:solidFill>
                  <a:srgbClr val="002060"/>
                </a:solidFill>
              </a:rPr>
              <a:t>（</a:t>
            </a:r>
            <a:r>
              <a:rPr kumimoji="1" lang="en-US" altLang="ja-JP" sz="2000" dirty="0">
                <a:solidFill>
                  <a:srgbClr val="002060"/>
                </a:solidFill>
              </a:rPr>
              <a:t>2</a:t>
            </a:r>
            <a:r>
              <a:rPr kumimoji="1" lang="ja-JP" altLang="en-US" sz="2000" dirty="0">
                <a:solidFill>
                  <a:srgbClr val="002060"/>
                </a:solidFill>
              </a:rPr>
              <a:t>辺の長さ）</a:t>
            </a:r>
            <a:endParaRPr kumimoji="1" lang="en-US" altLang="ja-JP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　　　　　　　　　　　　　　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151793" y="2206869"/>
            <a:ext cx="2338754" cy="16177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699" y="3007123"/>
            <a:ext cx="1936725" cy="5624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6101862" y="2831123"/>
            <a:ext cx="3050930" cy="123092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143500" y="2048608"/>
            <a:ext cx="5697415" cy="371914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3745523" y="3824654"/>
            <a:ext cx="1160585" cy="8968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552679" y="4676475"/>
            <a:ext cx="1353429" cy="1091279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3991708" y="3446584"/>
            <a:ext cx="1081454" cy="4615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910839" y="5279964"/>
            <a:ext cx="1081454" cy="4615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3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「このようなパズル」って一体、何？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材料　　　　　　　　　　　　できあがった長方形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                                                                                   </a:t>
            </a:r>
            <a:r>
              <a:rPr kumimoji="1" lang="en-US" altLang="ja-JP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dirty="0"/>
              <a:t>+2</a:t>
            </a:r>
          </a:p>
          <a:p>
            <a:pPr marL="0" indent="0">
              <a:buNone/>
            </a:pPr>
            <a:r>
              <a:rPr lang="ja-JP" altLang="en-US" dirty="0"/>
              <a:t>　　　　　　　　　　　　　　　　　</a:t>
            </a:r>
            <a:r>
              <a:rPr lang="en-US" altLang="ja-JP" dirty="0"/>
              <a:t>2</a:t>
            </a:r>
            <a:r>
              <a:rPr lang="en-US" altLang="ja-JP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ja-JP" dirty="0"/>
              <a:t>+ 3</a:t>
            </a:r>
          </a:p>
          <a:p>
            <a:pPr marL="0" indent="0">
              <a:buNone/>
            </a:pPr>
            <a:r>
              <a:rPr kumimoji="1" lang="ja-JP" altLang="en-US" dirty="0"/>
              <a:t>　　　　　　　　　　　　　　　の輪郭</a:t>
            </a:r>
            <a:r>
              <a:rPr kumimoji="1" lang="ja-JP" altLang="en-US" sz="2000" dirty="0">
                <a:solidFill>
                  <a:srgbClr val="002060"/>
                </a:solidFill>
              </a:rPr>
              <a:t>（</a:t>
            </a:r>
            <a:r>
              <a:rPr kumimoji="1" lang="en-US" altLang="ja-JP" sz="2000" dirty="0">
                <a:solidFill>
                  <a:srgbClr val="002060"/>
                </a:solidFill>
              </a:rPr>
              <a:t>2</a:t>
            </a:r>
            <a:r>
              <a:rPr kumimoji="1" lang="ja-JP" altLang="en-US" sz="2000" dirty="0">
                <a:solidFill>
                  <a:srgbClr val="002060"/>
                </a:solidFill>
              </a:rPr>
              <a:t>辺の長さ）</a:t>
            </a:r>
            <a:endParaRPr kumimoji="1" lang="en-US" altLang="ja-JP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　　　　　　　　　　　　　　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151793" y="2206869"/>
            <a:ext cx="2338754" cy="16177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699" y="3007123"/>
            <a:ext cx="1936725" cy="5624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6101862" y="2831123"/>
            <a:ext cx="3050930" cy="123092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143500" y="2048608"/>
            <a:ext cx="5697415" cy="371914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3745523" y="3824654"/>
            <a:ext cx="1160585" cy="8968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552679" y="4676475"/>
            <a:ext cx="1353429" cy="1091279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3991708" y="3446584"/>
            <a:ext cx="1081454" cy="461597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910839" y="5279964"/>
            <a:ext cx="1081454" cy="4615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92293" y="3569523"/>
            <a:ext cx="1028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</a:rPr>
              <a:t>因数分解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63008" y="5380892"/>
            <a:ext cx="967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展　開</a:t>
            </a:r>
          </a:p>
        </p:txBody>
      </p:sp>
    </p:spTree>
    <p:extLst>
      <p:ext uri="{BB962C8B-B14F-4D97-AF65-F5344CB8AC3E}">
        <p14:creationId xmlns:p14="http://schemas.microsoft.com/office/powerpoint/2010/main" val="31316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「このようなパズル」の攻略法</a:t>
            </a:r>
            <a:br>
              <a:rPr kumimoji="1" lang="en-US" altLang="ja-JP" dirty="0"/>
            </a:br>
            <a:r>
              <a:rPr lang="ja-JP" altLang="en-US" dirty="0"/>
              <a:t>　　　　　　</a:t>
            </a:r>
            <a:r>
              <a:rPr lang="ja-JP" altLang="en-US" sz="2200" b="1" dirty="0">
                <a:solidFill>
                  <a:srgbClr val="7030A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手早くサッサとできる方法をまとめよう。</a:t>
            </a:r>
            <a:endParaRPr kumimoji="1" lang="ja-JP" altLang="en-US" sz="2200" b="1" dirty="0">
              <a:solidFill>
                <a:srgbClr val="7030A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（１）二次の項を左上に、定数項を右下にまとめる方針にする。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（２）左上の置き方のうち、あるパターンについて、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右下の置き方を、試行錯誤して、・・・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（３）見つからないときには、別の左上の並べ方についてもする。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（４）式の形にして、成功した並べ方を記録する。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7238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「このようなパズル」の攻略法</a:t>
            </a:r>
            <a:br>
              <a:rPr kumimoji="1" lang="en-US" altLang="ja-JP" dirty="0"/>
            </a:br>
            <a:r>
              <a:rPr lang="ja-JP" altLang="en-US" dirty="0"/>
              <a:t>　　　　　　</a:t>
            </a:r>
            <a:endParaRPr kumimoji="1" lang="ja-JP" altLang="en-US" sz="2200" b="1" dirty="0">
              <a:solidFill>
                <a:srgbClr val="7030A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（１）二次の項を左上に、定数項を右下にまとめる方針にする。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（２）左上の置き方のうち、あるパターンについて、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右下の置き方を、試行錯誤して、・・・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</a:t>
            </a:r>
            <a:r>
              <a:rPr kumimoji="1" lang="ja-JP" altLang="en-US" b="1" dirty="0">
                <a:solidFill>
                  <a:schemeClr val="accent1">
                    <a:lumMod val="50000"/>
                  </a:schemeClr>
                </a:solidFill>
              </a:rPr>
              <a:t>問題の長方形の枚数がピッタリ収まる</a:t>
            </a:r>
            <a:r>
              <a:rPr lang="ja-JP" altLang="en-US" b="1" dirty="0">
                <a:solidFill>
                  <a:schemeClr val="accent1">
                    <a:lumMod val="50000"/>
                  </a:schemeClr>
                </a:solidFill>
              </a:rPr>
              <a:t>ものを探す</a:t>
            </a:r>
            <a:endParaRPr kumimoji="1" lang="en-US" altLang="ja-JP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/>
              <a:t>（３）見つからないときには、別の左上の並べ方についてもする。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（４）式の形にして、成功した並べ方を記録する。</a:t>
            </a:r>
            <a:endParaRPr kumimoji="1" lang="ja-JP" altLang="en-US" dirty="0"/>
          </a:p>
        </p:txBody>
      </p:sp>
      <p:sp>
        <p:nvSpPr>
          <p:cNvPr id="4" name="四角形吹き出し 3"/>
          <p:cNvSpPr/>
          <p:nvPr/>
        </p:nvSpPr>
        <p:spPr>
          <a:xfrm>
            <a:off x="1433146" y="1116623"/>
            <a:ext cx="2092569" cy="574065"/>
          </a:xfrm>
          <a:prstGeom prst="wedgeRectCallout">
            <a:avLst>
              <a:gd name="adj1" fmla="val 596"/>
              <a:gd name="adj2" fmla="val 7934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12277" y="1274885"/>
            <a:ext cx="1987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大きな正方形</a:t>
            </a:r>
          </a:p>
        </p:txBody>
      </p:sp>
      <p:sp>
        <p:nvSpPr>
          <p:cNvPr id="6" name="四角形吹き出し 5"/>
          <p:cNvSpPr/>
          <p:nvPr/>
        </p:nvSpPr>
        <p:spPr>
          <a:xfrm>
            <a:off x="5811714" y="2268415"/>
            <a:ext cx="1969478" cy="483577"/>
          </a:xfrm>
          <a:prstGeom prst="wedgeRectCallout">
            <a:avLst>
              <a:gd name="adj1" fmla="val -61756"/>
              <a:gd name="adj2" fmla="val -64773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11714" y="2400300"/>
            <a:ext cx="2057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小さな正方形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1969477" y="3728732"/>
            <a:ext cx="8976946" cy="545123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696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続・「このようなパズル」の攻略法</a:t>
            </a:r>
            <a:r>
              <a:rPr lang="ja-JP" altLang="en-US" sz="3600" dirty="0"/>
              <a:t>（１）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いつも画用紙切っているわけにも、いかんでしょう。</a:t>
            </a:r>
            <a:br>
              <a:rPr kumimoji="1" lang="en-US" altLang="ja-JP" dirty="0"/>
            </a:br>
            <a:endParaRPr kumimoji="1" lang="en-US" altLang="ja-JP" dirty="0"/>
          </a:p>
          <a:p>
            <a:pPr marL="0" indent="0">
              <a:buNone/>
            </a:pPr>
            <a:r>
              <a:rPr lang="ja-JP" altLang="en-US" sz="3600" dirty="0">
                <a:solidFill>
                  <a:srgbClr val="0070C0"/>
                </a:solidFill>
                <a:latin typeface="りいポップ角 R" panose="02000600000000000000" pitchFamily="50" charset="-128"/>
                <a:ea typeface="りいポップ角 R" panose="02000600000000000000" pitchFamily="50" charset="-128"/>
              </a:rPr>
              <a:t>実物の代わりに、図で済ますようにしてサボる。</a:t>
            </a:r>
            <a:endParaRPr lang="en-US" altLang="ja-JP" sz="3600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solidFill>
                <a:srgbClr val="0070C0"/>
              </a:solidFill>
              <a:latin typeface="りいポップ角 R" panose="02000600000000000000" pitchFamily="50" charset="-128"/>
              <a:ea typeface="りいポップ角 R" panose="0200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4399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1151</Words>
  <Application>Microsoft Office PowerPoint</Application>
  <PresentationFormat>ワイド画面</PresentationFormat>
  <Paragraphs>162</Paragraphs>
  <Slides>28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7" baseType="lpstr">
      <vt:lpstr>S2G海フォント</vt:lpstr>
      <vt:lpstr>けいふぉんと</vt:lpstr>
      <vt:lpstr>りいポップ角 R</vt:lpstr>
      <vt:lpstr>游ゴシック</vt:lpstr>
      <vt:lpstr>游ゴシック Light</vt:lpstr>
      <vt:lpstr>Amasis MT Pro Black</vt:lpstr>
      <vt:lpstr>Arial</vt:lpstr>
      <vt:lpstr>Times New Roman</vt:lpstr>
      <vt:lpstr>Office テーマ</vt:lpstr>
      <vt:lpstr>長方形のパズルからはじまる。</vt:lpstr>
      <vt:lpstr>パズルは、縦長、色画用紙　ピースを、ハサミで切り離す。 </vt:lpstr>
      <vt:lpstr>式で、なまえを付ける。長辺の長さx　，　短辺の長さ1　</vt:lpstr>
      <vt:lpstr>さて、ここで問題です。</vt:lpstr>
      <vt:lpstr>「このようなパズル」って一体、何？</vt:lpstr>
      <vt:lpstr>「このようなパズル」って一体、何？</vt:lpstr>
      <vt:lpstr>「このようなパズル」の攻略法 　　　　　　手早くサッサとできる方法をまとめよう。</vt:lpstr>
      <vt:lpstr>「このようなパズル」の攻略法 　　　　　　</vt:lpstr>
      <vt:lpstr>続・「このようなパズル」の攻略法（１）</vt:lpstr>
      <vt:lpstr>続・「このようなパズル」の攻略法（２） </vt:lpstr>
      <vt:lpstr>続・「このようなパズル」の攻略法（3） </vt:lpstr>
      <vt:lpstr> 続・「このようなパズル」の攻略法 (4) </vt:lpstr>
      <vt:lpstr>ただ、弱点としては…</vt:lpstr>
      <vt:lpstr>図は絵ではないので、写実的でなくてよい。</vt:lpstr>
      <vt:lpstr>図は絵ではないので、写実的でなくてよい。</vt:lpstr>
      <vt:lpstr>このような趣旨がわかったら・・・</vt:lpstr>
      <vt:lpstr>たすき掛けの　やりかた　（１）</vt:lpstr>
      <vt:lpstr>たすき掛けの　やりかた　（２）</vt:lpstr>
      <vt:lpstr>たすき掛けのやりかた　（３）</vt:lpstr>
      <vt:lpstr>たすき掛けのやりかた　（４）</vt:lpstr>
      <vt:lpstr>たすき掛けのやりかた　（４）の注釈</vt:lpstr>
      <vt:lpstr>たすき掛けのやりかた　（５）</vt:lpstr>
      <vt:lpstr>たすき掛けのやりかた　（５）-1</vt:lpstr>
      <vt:lpstr>たすき掛けのやりかた　（５）-2</vt:lpstr>
      <vt:lpstr>たすき掛けのやりかた　（５）-3</vt:lpstr>
      <vt:lpstr>たすき掛けのやりかた　（５）-4</vt:lpstr>
      <vt:lpstr>たすき掛けのやりかた　（５）-5</vt:lpstr>
      <vt:lpstr>これは、公式ってより、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長方形のパズルからはじまる。</dc:title>
  <dc:creator>正田　良</dc:creator>
  <cp:lastModifiedBy>rio1957@gakushikai.jp</cp:lastModifiedBy>
  <cp:revision>22</cp:revision>
  <dcterms:created xsi:type="dcterms:W3CDTF">2023-03-16T22:29:43Z</dcterms:created>
  <dcterms:modified xsi:type="dcterms:W3CDTF">2023-03-25T11:47:49Z</dcterms:modified>
</cp:coreProperties>
</file>