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7522C9-7250-4BE4-8761-7F6F92567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051D2B-DEB8-B517-DD27-D072FB9D7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897D1F-EC6A-DF29-DDFA-0E56F91B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1ABAB0-8FBF-8814-987D-5D876927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0104AC-3D80-428C-1821-7B6F8430B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03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B4F76-6F06-24DD-E4CB-5BAEB082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D3DF3A-4614-0A8C-22D2-5632DAF60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A694A4-36E9-7BF4-BFA4-3CC1E271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16CDAF-25CD-F052-1F2E-36F2DBB1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4CD582-6F25-5FB3-A1A1-903A6FED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A87712-169A-7B66-D942-BAC2B19D1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E6534D-A0FB-1642-DC43-E4212C20E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813D9C-87B7-058F-02AE-EB1DC2AA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DB34C0-72E3-27DA-34BF-682E695F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2DA32-74E6-7E8D-D94B-5A5B2288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37F34-3452-93FD-034B-156A0D6C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8BDFB5-019F-E9C3-9F93-88AA0016E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778CD-D391-D77D-A749-EEDD965E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88F10-5DC9-DC6A-6C56-A8711C610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0E3CE7-9D58-2FA7-B9ED-14A4F1E62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82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1DFDE-8585-A3F5-4610-019846C5B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C71B48-A7EB-8393-3380-F82929AD7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DE9416-C2E9-07DF-9A38-231B3BF9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865DE-03DA-C5E7-08B5-741B08D5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7ED028-0AEA-1FF5-369C-F9470F6B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75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6D32F3-B1E8-5F09-B47B-6BA64C93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D4D88C-56D2-DFB0-1A13-C2E7DB6ED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35EB4A-36B0-96F8-4B2D-1C2078782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1DC462-EA9C-7916-7DB4-C8695D16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B02FFA-AFF2-D537-DF17-8F82D857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B8B8FD-61E2-6725-FBCC-0369BC7A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48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4B4232-6DDC-3B1B-6EC6-54C8B1F7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687C45-0969-264C-6E8D-19C3E0E15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6226CC-2BC9-335F-1C5C-870C4401F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635812-CDDB-995B-3F6C-A491BCF9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C45DE0-14B4-B804-C356-F1C978DD8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8894CE9-70A4-02EC-1A2E-74A9A772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2F5CF9-0E34-5888-F0DF-13E89E8B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CBCA15-C961-6014-0D7F-0E7744DF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1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6FC4C1-148A-3401-827D-1D61383C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09D50A-72A3-C71E-A92E-3DADE4530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E1661E-569C-789B-95BA-11DF2754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037441-AD14-7AAA-68B3-4B78D17B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9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72180A-62BE-2480-2BFD-DFCD7EF4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0BF46C-E532-181F-5024-06FEEFC1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2060CF-BFEB-26FE-992B-1AE3569D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98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5705C-95E0-D42C-06C8-4FAB462BE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CDE565-325E-AC35-078C-8C605E5A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4AE2A8-34BD-90D6-8B3F-113E341F0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B181CA-141F-9C60-62BB-DA025C13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E24C89-8559-BB98-052D-36C17D79C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03B34A-4C42-ED8E-EF37-7FD15240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60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6E7D2B-CCAB-15C5-B17C-1EAD63F6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E5CD880-C38C-71E1-BB9D-A11150C4B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F4637-C64A-84B4-6932-CE29847C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994511-5349-7221-C45C-CF5A85702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299AC-F4C3-CD87-56A1-ACEAF176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A13448-974C-B1EC-B73E-D91D551E3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0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3321C6-7CC8-9C47-D184-86362CD4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71E5A8-3036-81AB-91C9-913672DB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867854-F961-6F82-083A-678DB8477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00C16-8396-4220-A7F1-040BFF6379E3}" type="datetimeFigureOut">
              <a:rPr kumimoji="1" lang="ja-JP" altLang="en-US" smtClean="0"/>
              <a:t>2023/3/26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E0D91-7DA5-A16A-BC61-2B58698BE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1BE6B9-A03D-3E1C-B2E6-F2DE57B3E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CC6B-B4A8-4EA8-801D-4C172FE9E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10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61FFA-B07C-BA9A-12D4-69B4E0D70C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>
                <a:solidFill>
                  <a:srgbClr val="0066FF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覚えるべき公式を</a:t>
            </a:r>
            <a:br>
              <a:rPr kumimoji="1" lang="en-US" altLang="ja-JP" sz="4800" dirty="0">
                <a:solidFill>
                  <a:srgbClr val="0066FF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</a:br>
            <a:r>
              <a:rPr kumimoji="1" lang="ja-JP" altLang="en-US" sz="4800" dirty="0">
                <a:solidFill>
                  <a:srgbClr val="0066FF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少なくしたい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9228-916F-40AA-C3A6-EB71E1809C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ja-JP" altLang="en-US" dirty="0"/>
              <a:t>因数分解って、公式を覚えただけで</a:t>
            </a:r>
            <a:endParaRPr lang="en-US" altLang="ja-JP" dirty="0"/>
          </a:p>
          <a:p>
            <a:r>
              <a:rPr kumimoji="1" lang="ja-JP" altLang="en-US" dirty="0"/>
              <a:t>勉強した気持ちになりやすいから、ご用心！</a:t>
            </a:r>
          </a:p>
        </p:txBody>
      </p:sp>
    </p:spTree>
    <p:extLst>
      <p:ext uri="{BB962C8B-B14F-4D97-AF65-F5344CB8AC3E}">
        <p14:creationId xmlns:p14="http://schemas.microsoft.com/office/powerpoint/2010/main" val="3191114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CFDDF-43B1-B915-C44D-A03B9C65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乗の公式の次は，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乗。これは立方体の･･･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A4F7661-5B86-6B1E-FEF7-C7EC4C4A0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0732"/>
            <a:ext cx="3894268" cy="3216536"/>
          </a:xfrm>
          <a:prstGeom prst="rect">
            <a:avLst/>
          </a:prstGeom>
        </p:spPr>
      </p:pic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D54829EB-3441-0144-30E8-250F779639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8335" y="1690688"/>
            <a:ext cx="4308361" cy="4351338"/>
          </a:xfrm>
        </p:spPr>
      </p:pic>
    </p:spTree>
    <p:extLst>
      <p:ext uri="{BB962C8B-B14F-4D97-AF65-F5344CB8AC3E}">
        <p14:creationId xmlns:p14="http://schemas.microsoft.com/office/powerpoint/2010/main" val="274023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61FFA-B07C-BA9A-12D4-69B4E0D70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57160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solidFill>
                  <a:srgbClr val="0066FF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覚えるべき公式を少なくしたい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9228-916F-40AA-C3A6-EB71E1809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33484"/>
            <a:ext cx="9144000" cy="2824316"/>
          </a:xfrm>
        </p:spPr>
        <p:txBody>
          <a:bodyPr/>
          <a:lstStyle/>
          <a:p>
            <a:pPr algn="l"/>
            <a:r>
              <a:rPr kumimoji="1" lang="ja-JP" altLang="en-US" dirty="0"/>
              <a:t>（１）　他からすぐに作ることができるなら、覚える必要もない。</a:t>
            </a:r>
            <a:endParaRPr kumimoji="1" lang="en-US" altLang="ja-JP" dirty="0"/>
          </a:p>
          <a:p>
            <a:pPr algn="l"/>
            <a:r>
              <a:rPr lang="ja-JP" altLang="en-US" dirty="0"/>
              <a:t>　・　図形的な意味を、式で表現している。</a:t>
            </a:r>
            <a:endParaRPr lang="en-US" altLang="ja-JP" dirty="0"/>
          </a:p>
          <a:p>
            <a:pPr algn="l"/>
            <a:r>
              <a:rPr kumimoji="1" lang="ja-JP" altLang="en-US" dirty="0"/>
              <a:t>　・　他の公式から、簡単に導ける。</a:t>
            </a:r>
            <a:endParaRPr kumimoji="1" lang="en-US" altLang="ja-JP" dirty="0"/>
          </a:p>
          <a:p>
            <a:pPr algn="l"/>
            <a:r>
              <a:rPr lang="ja-JP" altLang="en-US" dirty="0"/>
              <a:t>（２）　覚える負担を軽くする。</a:t>
            </a:r>
            <a:endParaRPr lang="en-US" altLang="ja-JP" dirty="0"/>
          </a:p>
          <a:p>
            <a:pPr algn="l"/>
            <a:r>
              <a:rPr kumimoji="1" lang="ja-JP" altLang="en-US" dirty="0"/>
              <a:t>　・　一連の公式の、系統をつかんで、関連付ける。</a:t>
            </a:r>
            <a:endParaRPr kumimoji="1" lang="en-US" altLang="ja-JP" dirty="0"/>
          </a:p>
          <a:p>
            <a:pPr algn="l"/>
            <a:r>
              <a:rPr lang="ja-JP" altLang="en-US" dirty="0"/>
              <a:t>　・　他の事柄と、関連付ける。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455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298EF-D202-EB48-83EF-FF6D95BB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1"/>
                </a:solidFill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申し遅れましたが、一般的な注意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30B400-837B-7DE2-66F5-C7CB83C41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・文字は、相互の対応を示しているだけなので、文字が何であるかは、関係ない。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次の２つは、同じ公式です。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en-US" altLang="ja-JP" dirty="0"/>
              <a:t>(</a:t>
            </a:r>
            <a:r>
              <a:rPr kumimoji="1" lang="en-US" altLang="ja-JP" i="1" dirty="0" err="1">
                <a:latin typeface="Amasis MT Pro Black" panose="02040A04050005020304" pitchFamily="18" charset="0"/>
              </a:rPr>
              <a:t>x</a:t>
            </a:r>
            <a:r>
              <a:rPr kumimoji="1" lang="en-US" altLang="ja-JP" dirty="0" err="1"/>
              <a:t>+</a:t>
            </a:r>
            <a:r>
              <a:rPr kumimoji="1" lang="en-US" altLang="ja-JP" i="1" dirty="0" err="1">
                <a:latin typeface="Amasis MT Pro Black" panose="02040A04050005020304" pitchFamily="18" charset="0"/>
              </a:rPr>
              <a:t>y</a:t>
            </a:r>
            <a:r>
              <a:rPr kumimoji="1" lang="en-US" altLang="ja-JP" dirty="0"/>
              <a:t>)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=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x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+2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xy</a:t>
            </a:r>
            <a:r>
              <a:rPr kumimoji="1" lang="en-US" altLang="ja-JP" dirty="0"/>
              <a:t>+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y</a:t>
            </a:r>
            <a:r>
              <a:rPr kumimoji="1" lang="en-US" altLang="ja-JP" baseline="30000" dirty="0"/>
              <a:t>2</a:t>
            </a:r>
            <a:r>
              <a:rPr kumimoji="1" lang="ja-JP" altLang="en-US" baseline="30000" dirty="0"/>
              <a:t>　</a:t>
            </a:r>
            <a:r>
              <a:rPr kumimoji="1" lang="ja-JP" altLang="en-US" dirty="0"/>
              <a:t>　　　　　　</a:t>
            </a:r>
            <a:r>
              <a:rPr kumimoji="1" lang="en-US" altLang="ja-JP" dirty="0"/>
              <a:t>(</a:t>
            </a:r>
            <a:r>
              <a:rPr kumimoji="1" lang="en-US" altLang="ja-JP" i="1" dirty="0" err="1">
                <a:latin typeface="Amasis MT Pro Black" panose="02040A04050005020304" pitchFamily="18" charset="0"/>
              </a:rPr>
              <a:t>a</a:t>
            </a:r>
            <a:r>
              <a:rPr kumimoji="1" lang="en-US" altLang="ja-JP" dirty="0" err="1"/>
              <a:t>+</a:t>
            </a:r>
            <a:r>
              <a:rPr kumimoji="1" lang="en-US" altLang="ja-JP" i="1" dirty="0" err="1">
                <a:latin typeface="Amasis MT Pro Black" panose="02040A04050005020304" pitchFamily="18" charset="0"/>
              </a:rPr>
              <a:t>b</a:t>
            </a:r>
            <a:r>
              <a:rPr kumimoji="1" lang="en-US" altLang="ja-JP" dirty="0"/>
              <a:t>)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=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a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+2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ab</a:t>
            </a:r>
            <a:r>
              <a:rPr kumimoji="1" lang="en-US" altLang="ja-JP" dirty="0"/>
              <a:t>+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b</a:t>
            </a:r>
            <a:r>
              <a:rPr kumimoji="1" lang="en-US" altLang="ja-JP" baseline="30000" dirty="0"/>
              <a:t>2</a:t>
            </a:r>
            <a:r>
              <a:rPr kumimoji="1" lang="ja-JP" altLang="en-US" baseline="30000" dirty="0"/>
              <a:t>　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・特に，既存の文字に、式を入れると？　</a:t>
            </a:r>
            <a:r>
              <a:rPr lang="en-US" altLang="ja-JP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＝</a:t>
            </a:r>
            <a:r>
              <a:rPr lang="en-US" altLang="ja-JP" i="1" dirty="0">
                <a:latin typeface="Amasis MT Pro Black" panose="02040A04050005020304" pitchFamily="18" charset="0"/>
              </a:rPr>
              <a:t>a</a:t>
            </a:r>
            <a:r>
              <a:rPr lang="ja-JP" altLang="en-US" dirty="0"/>
              <a:t>，</a:t>
            </a:r>
            <a:r>
              <a:rPr lang="en-US" altLang="ja-JP" i="1" dirty="0">
                <a:latin typeface="Amasis MT Pro Black" panose="02040A04050005020304" pitchFamily="18" charset="0"/>
              </a:rPr>
              <a:t>y</a:t>
            </a:r>
            <a:r>
              <a:rPr lang="ja-JP" altLang="en-US" dirty="0"/>
              <a:t>＝－</a:t>
            </a:r>
            <a:r>
              <a:rPr lang="en-US" altLang="ja-JP" i="1" dirty="0">
                <a:latin typeface="Amasis MT Pro Black" panose="02040A04050005020304" pitchFamily="18" charset="0"/>
              </a:rPr>
              <a:t>b</a:t>
            </a:r>
          </a:p>
          <a:p>
            <a:pPr marL="0" indent="0">
              <a:buNone/>
            </a:pPr>
            <a:r>
              <a:rPr kumimoji="1" lang="ja-JP" altLang="en-US" dirty="0">
                <a:latin typeface="Amasis MT Pro Black" panose="02040A04050005020304" pitchFamily="18" charset="0"/>
              </a:rPr>
              <a:t>のとき，上の左側のものは、別の公式を導く。</a:t>
            </a:r>
            <a:endParaRPr kumimoji="1" lang="en-US" altLang="ja-JP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kumimoji="1" lang="ja-JP" altLang="en-US" dirty="0"/>
              <a:t>　　　</a:t>
            </a:r>
            <a:r>
              <a:rPr kumimoji="1" lang="en-US" altLang="ja-JP" dirty="0"/>
              <a:t>(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x</a:t>
            </a:r>
            <a:r>
              <a:rPr kumimoji="1" lang="ja-JP" altLang="en-US" i="1" dirty="0">
                <a:latin typeface="Amasis MT Pro Black" panose="02040A04050005020304" pitchFamily="18" charset="0"/>
              </a:rPr>
              <a:t>－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y</a:t>
            </a:r>
            <a:r>
              <a:rPr kumimoji="1" lang="en-US" altLang="ja-JP" dirty="0"/>
              <a:t>)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=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x</a:t>
            </a:r>
            <a:r>
              <a:rPr kumimoji="1" lang="en-US" altLang="ja-JP" baseline="30000" dirty="0"/>
              <a:t>2</a:t>
            </a:r>
            <a:r>
              <a:rPr kumimoji="1" lang="ja-JP" altLang="en-US" dirty="0"/>
              <a:t>－</a:t>
            </a:r>
            <a:r>
              <a:rPr kumimoji="1" lang="en-US" altLang="ja-JP" dirty="0"/>
              <a:t>2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xy</a:t>
            </a:r>
            <a:r>
              <a:rPr kumimoji="1" lang="en-US" altLang="ja-JP" dirty="0"/>
              <a:t>+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y</a:t>
            </a:r>
            <a:r>
              <a:rPr kumimoji="1" lang="en-US" altLang="ja-JP" baseline="30000" dirty="0"/>
              <a:t>2</a:t>
            </a:r>
            <a:endParaRPr kumimoji="1" lang="en-US" altLang="ja-JP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kumimoji="1" lang="ja-JP" altLang="en-US">
                <a:latin typeface="Amasis MT Pro Black" panose="02040A04050005020304" pitchFamily="18" charset="0"/>
              </a:rPr>
              <a:t>　　　　　　　　　　　　　</a:t>
            </a:r>
            <a:r>
              <a:rPr kumimoji="1" lang="en-US" altLang="ja-JP" sz="2000">
                <a:solidFill>
                  <a:schemeClr val="accent1"/>
                </a:solidFill>
                <a:latin typeface="S2G海フォント" panose="02000609000000000000" pitchFamily="1" charset="-128"/>
                <a:ea typeface="S2G海フォント" panose="02000609000000000000" pitchFamily="1" charset="-128"/>
              </a:rPr>
              <a:t>※</a:t>
            </a:r>
            <a:r>
              <a:rPr kumimoji="1" lang="ja-JP" altLang="en-US" sz="2000" dirty="0">
                <a:solidFill>
                  <a:schemeClr val="accent1"/>
                </a:solidFill>
                <a:latin typeface="S2G海フォント" panose="02000609000000000000" pitchFamily="1" charset="-128"/>
                <a:ea typeface="S2G海フォント" panose="02000609000000000000" pitchFamily="1" charset="-128"/>
              </a:rPr>
              <a:t>　一段階省略した説明を補ってください。</a:t>
            </a:r>
            <a:endParaRPr kumimoji="1" lang="ja-JP" altLang="en-US" dirty="0">
              <a:solidFill>
                <a:schemeClr val="accent1"/>
              </a:solidFill>
              <a:latin typeface="S2G海フォント" panose="02000609000000000000" pitchFamily="1" charset="-128"/>
              <a:ea typeface="S2G海フォント" panose="02000609000000000000" pitchFamily="1" charset="-128"/>
            </a:endParaRPr>
          </a:p>
        </p:txBody>
      </p:sp>
      <p:sp>
        <p:nvSpPr>
          <p:cNvPr id="4" name="矢印: 左右 3">
            <a:extLst>
              <a:ext uri="{FF2B5EF4-FFF2-40B4-BE49-F238E27FC236}">
                <a16:creationId xmlns:a16="http://schemas.microsoft.com/office/drawing/2014/main" id="{3EE91557-090E-32EC-190D-16DFC913F04C}"/>
              </a:ext>
            </a:extLst>
          </p:cNvPr>
          <p:cNvSpPr/>
          <p:nvPr/>
        </p:nvSpPr>
        <p:spPr>
          <a:xfrm>
            <a:off x="5471652" y="3429000"/>
            <a:ext cx="958645" cy="2875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98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D9460-9ABD-C392-E8D7-72220F3D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rgbClr val="00206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たすき掛けって、覚えるってより、頭と手と目を連合させること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ABEF0BFD-2B37-C440-83AF-6D110F90AC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2365" y="1886867"/>
            <a:ext cx="5075157" cy="377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6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B18EA-B3D9-7C4A-ADD8-36314793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（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x</a:t>
            </a:r>
            <a:r>
              <a:rPr kumimoji="1" lang="en-US" altLang="ja-JP" sz="3600" dirty="0" err="1"/>
              <a:t>+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a</a:t>
            </a:r>
            <a:r>
              <a:rPr kumimoji="1" lang="en-US" altLang="ja-JP" sz="3600" dirty="0"/>
              <a:t>)(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x</a:t>
            </a:r>
            <a:r>
              <a:rPr kumimoji="1" lang="en-US" altLang="ja-JP" sz="3600" dirty="0" err="1"/>
              <a:t>+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b</a:t>
            </a:r>
            <a:r>
              <a:rPr kumimoji="1" lang="en-US" altLang="ja-JP" sz="3600" dirty="0"/>
              <a:t>)=</a:t>
            </a:r>
            <a:r>
              <a:rPr kumimoji="1" lang="en-US" altLang="ja-JP" sz="3600" i="1" dirty="0">
                <a:latin typeface="Amasis MT Pro Black" panose="02040A04050005020304" pitchFamily="18" charset="0"/>
              </a:rPr>
              <a:t>x</a:t>
            </a:r>
            <a:r>
              <a:rPr kumimoji="1" lang="en-US" altLang="ja-JP" sz="3600" baseline="30000" dirty="0"/>
              <a:t>2</a:t>
            </a:r>
            <a:r>
              <a:rPr kumimoji="1" lang="en-US" altLang="ja-JP" sz="3600" dirty="0"/>
              <a:t>+</a:t>
            </a:r>
            <a:r>
              <a:rPr kumimoji="1" lang="en-US" altLang="ja-JP" sz="3600" i="1" dirty="0">
                <a:latin typeface="Amasis MT Pro Black" panose="02040A04050005020304" pitchFamily="18" charset="0"/>
              </a:rPr>
              <a:t>ax</a:t>
            </a:r>
            <a:r>
              <a:rPr kumimoji="1" lang="en-US" altLang="ja-JP" sz="3600" dirty="0"/>
              <a:t>+</a:t>
            </a:r>
            <a:r>
              <a:rPr kumimoji="1" lang="en-US" altLang="ja-JP" sz="3600" b="1" i="1" dirty="0">
                <a:latin typeface="Amasis MT Pro Black" panose="02040A04050005020304" pitchFamily="18" charset="0"/>
              </a:rPr>
              <a:t>bx</a:t>
            </a:r>
            <a:r>
              <a:rPr kumimoji="1" lang="en-US" altLang="ja-JP" sz="3600" dirty="0"/>
              <a:t>+</a:t>
            </a:r>
            <a:r>
              <a:rPr kumimoji="1" lang="en-US" altLang="ja-JP" sz="3600" i="1" dirty="0">
                <a:latin typeface="Amasis MT Pro Black" panose="02040A04050005020304" pitchFamily="18" charset="0"/>
              </a:rPr>
              <a:t>ab</a:t>
            </a:r>
            <a:r>
              <a:rPr kumimoji="1" lang="en-US" altLang="ja-JP" sz="3600" dirty="0"/>
              <a:t>=</a:t>
            </a:r>
            <a:r>
              <a:rPr kumimoji="1" lang="en-US" altLang="ja-JP" sz="3600" i="1" dirty="0">
                <a:latin typeface="Amasis MT Pro Black" panose="02040A04050005020304" pitchFamily="18" charset="0"/>
              </a:rPr>
              <a:t>x</a:t>
            </a:r>
            <a:r>
              <a:rPr kumimoji="1" lang="en-US" altLang="ja-JP" sz="3600" baseline="30000" dirty="0"/>
              <a:t>2</a:t>
            </a:r>
            <a:r>
              <a:rPr kumimoji="1" lang="en-US" altLang="ja-JP" sz="3600" dirty="0"/>
              <a:t>+(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a</a:t>
            </a:r>
            <a:r>
              <a:rPr kumimoji="1" lang="en-US" altLang="ja-JP" sz="3600" dirty="0" err="1"/>
              <a:t>+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b</a:t>
            </a:r>
            <a:r>
              <a:rPr kumimoji="1" lang="en-US" altLang="ja-JP" sz="3600" dirty="0"/>
              <a:t>)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x</a:t>
            </a:r>
            <a:r>
              <a:rPr kumimoji="1" lang="en-US" altLang="ja-JP" sz="3600" dirty="0" err="1"/>
              <a:t>+</a:t>
            </a:r>
            <a:r>
              <a:rPr kumimoji="1" lang="en-US" altLang="ja-JP" sz="3600" i="1" dirty="0" err="1">
                <a:latin typeface="Amasis MT Pro Black" panose="02040A04050005020304" pitchFamily="18" charset="0"/>
              </a:rPr>
              <a:t>ab</a:t>
            </a:r>
            <a:endParaRPr kumimoji="1" lang="ja-JP" altLang="en-US" sz="3600" i="1" dirty="0">
              <a:latin typeface="Amasis MT Pro Black" panose="02040A04050005020304" pitchFamily="18" charset="0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D1C7475-A818-288D-E70D-D51BA6712B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784391"/>
              </p:ext>
            </p:extLst>
          </p:nvPr>
        </p:nvGraphicFramePr>
        <p:xfrm>
          <a:off x="1651818" y="1825625"/>
          <a:ext cx="5604387" cy="21269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655">
                  <a:extLst>
                    <a:ext uri="{9D8B030D-6E8A-4147-A177-3AD203B41FA5}">
                      <a16:colId xmlns:a16="http://schemas.microsoft.com/office/drawing/2014/main" val="3020430980"/>
                    </a:ext>
                  </a:extLst>
                </a:gridCol>
                <a:gridCol w="738867">
                  <a:extLst>
                    <a:ext uri="{9D8B030D-6E8A-4147-A177-3AD203B41FA5}">
                      <a16:colId xmlns:a16="http://schemas.microsoft.com/office/drawing/2014/main" val="3389501427"/>
                    </a:ext>
                  </a:extLst>
                </a:gridCol>
                <a:gridCol w="2244768">
                  <a:extLst>
                    <a:ext uri="{9D8B030D-6E8A-4147-A177-3AD203B41FA5}">
                      <a16:colId xmlns:a16="http://schemas.microsoft.com/office/drawing/2014/main" val="2992659419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3653322934"/>
                    </a:ext>
                  </a:extLst>
                </a:gridCol>
              </a:tblGrid>
              <a:tr h="212694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        </a:t>
                      </a:r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5965011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DB373545-CA4C-D53E-4323-75F66A348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017" y="2003937"/>
            <a:ext cx="1266825" cy="12573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067CEA5-3813-4330-F298-9D6D07D29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809" y="2466924"/>
            <a:ext cx="704850" cy="12573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D50F295-53A0-5026-675C-9C309B60AF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607" y="2400556"/>
            <a:ext cx="1266825" cy="43815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CB0BB55-C106-C55B-57B9-208007FB04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3575" y="3209925"/>
            <a:ext cx="704850" cy="438150"/>
          </a:xfrm>
          <a:prstGeom prst="rect">
            <a:avLst/>
          </a:prstGeom>
        </p:spPr>
      </p:pic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5E48AFCD-9C2A-9EF1-83C1-057A5A881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44803"/>
              </p:ext>
            </p:extLst>
          </p:nvPr>
        </p:nvGraphicFramePr>
        <p:xfrm>
          <a:off x="5973097" y="4019294"/>
          <a:ext cx="5062332" cy="2431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332">
                  <a:extLst>
                    <a:ext uri="{9D8B030D-6E8A-4147-A177-3AD203B41FA5}">
                      <a16:colId xmlns:a16="http://schemas.microsoft.com/office/drawing/2014/main" val="2106122147"/>
                    </a:ext>
                  </a:extLst>
                </a:gridCol>
              </a:tblGrid>
              <a:tr h="24314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05099666"/>
                  </a:ext>
                </a:extLst>
              </a:tr>
            </a:tbl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BC0FC82D-D999-79E6-267D-D5A4353A89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9959" y="4351329"/>
            <a:ext cx="1268078" cy="125588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E0BED15-AD8A-F829-C156-98D404BFF7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4263" y="4313648"/>
            <a:ext cx="701101" cy="125588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D79FD0D-040E-32F3-0ECE-500463F43E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8838132" y="4735779"/>
            <a:ext cx="1268078" cy="43895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A9F5DB4-A4BC-3857-3406-25D5B347FF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9121620" y="5803584"/>
            <a:ext cx="707197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97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DB95C-5FD7-98BC-108D-4E846FE1F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その特殊な場合。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1518CC-9220-AA46-2800-C3A493DC0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a = b</a:t>
            </a:r>
            <a:r>
              <a:rPr kumimoji="1" lang="ja-JP" altLang="en-US" dirty="0"/>
              <a:t>　のとき。　　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以下、</a:t>
            </a:r>
            <a:r>
              <a:rPr kumimoji="1" lang="en-US" altLang="ja-JP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a</a:t>
            </a:r>
            <a:r>
              <a: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=</a:t>
            </a:r>
            <a:r>
              <a:rPr kumimoji="1" lang="en-US" altLang="ja-JP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b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＝</a:t>
            </a:r>
            <a:r>
              <a:rPr kumimoji="1" lang="en-US" altLang="ja-JP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y</a:t>
            </a: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として、</a:t>
            </a:r>
            <a:endParaRPr kumimoji="1"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（</a:t>
            </a:r>
            <a:r>
              <a:rPr lang="en-US" altLang="ja-JP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x</a:t>
            </a:r>
            <a:r>
              <a:rPr lang="en-US" altLang="ja-JP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+</a:t>
            </a:r>
            <a:r>
              <a:rPr lang="en-US" altLang="ja-JP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y</a:t>
            </a:r>
            <a:r>
              <a:rPr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</a:t>
            </a:r>
            <a:r>
              <a:rPr lang="en-US" altLang="ja-JP" sz="20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</a:t>
            </a:r>
            <a:r>
              <a:rPr lang="ja-JP" altLang="en-US" sz="20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＝　　・・・・　　　　　　　　　　　　正方形の面積。</a:t>
            </a: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</a:t>
            </a:r>
            <a:endParaRPr kumimoji="1"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kumimoji="1"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kumimoji="1"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en-US" altLang="ja-JP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a</a:t>
            </a:r>
            <a:r>
              <a:rPr lang="en-US" altLang="ja-JP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+</a:t>
            </a:r>
            <a:r>
              <a:rPr lang="en-US" altLang="ja-JP" sz="2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b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=0 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のとき。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マイナスの面積って考えにくいけど、</a:t>
            </a:r>
            <a:r>
              <a:rPr kumimoji="1"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L</a:t>
            </a:r>
            <a:r>
              <a:rPr kumimoji="1"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字型・・・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CD5861C-609F-2F2D-CB2D-8DA829FDC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180" y="2785602"/>
            <a:ext cx="25431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1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0E2B2-25A9-18F4-F316-D3FCE19F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en-US" altLang="ja-JP" sz="4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a</a:t>
            </a:r>
            <a:r>
              <a:rPr lang="en-US" altLang="ja-JP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+</a:t>
            </a:r>
            <a:r>
              <a:rPr lang="en-US" altLang="ja-JP" sz="4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b</a:t>
            </a:r>
            <a:r>
              <a:rPr lang="en-US" altLang="ja-JP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=0 </a:t>
            </a:r>
            <a:r>
              <a:rPr lang="ja-JP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のとき。</a:t>
            </a:r>
            <a:r>
              <a:rPr kumimoji="1" lang="ja-JP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4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a</a:t>
            </a:r>
            <a:r>
              <a:rPr kumimoji="1" lang="en-US" altLang="ja-JP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=</a:t>
            </a:r>
            <a:r>
              <a:rPr kumimoji="1" lang="en-US" altLang="ja-JP" sz="4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y</a:t>
            </a:r>
            <a:r>
              <a:rPr kumimoji="1" lang="en-US" altLang="ja-JP" sz="4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,</a:t>
            </a:r>
            <a:r>
              <a:rPr kumimoji="1" lang="en-US" altLang="ja-JP" sz="4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b</a:t>
            </a:r>
            <a:r>
              <a:rPr kumimoji="1" lang="en-US" altLang="ja-JP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=-</a:t>
            </a:r>
            <a:r>
              <a:rPr kumimoji="1" lang="en-US" altLang="ja-JP" sz="4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y </a:t>
            </a:r>
            <a:r>
              <a:rPr kumimoji="1"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masis MT Pro Black" panose="02040A04050005020304" pitchFamily="18" charset="0"/>
                <a:ea typeface="UD デジタル 教科書体 N-R" panose="02020400000000000000" pitchFamily="17" charset="-128"/>
              </a:rPr>
              <a:t>として。。</a:t>
            </a:r>
            <a:endParaRPr kumimoji="1" lang="ja-JP" altLang="en-US" dirty="0">
              <a:latin typeface="Amasis MT Pro Black" panose="02040A040500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3D35B-ADCD-BAEA-3CE6-FC63ECC06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i="1" dirty="0">
                <a:latin typeface="Amasis MT Pro Black" panose="02040A04050005020304" pitchFamily="18" charset="0"/>
              </a:rPr>
              <a:t>x</a:t>
            </a:r>
            <a:r>
              <a:rPr kumimoji="1" lang="en-US" altLang="ja-JP" baseline="30000" dirty="0"/>
              <a:t>2</a:t>
            </a:r>
            <a:r>
              <a:rPr kumimoji="1" lang="en-US" altLang="ja-JP" dirty="0"/>
              <a:t>-</a:t>
            </a:r>
            <a:r>
              <a:rPr kumimoji="1" lang="en-US" altLang="ja-JP" i="1" dirty="0">
                <a:latin typeface="Amasis MT Pro Black" panose="02040A04050005020304" pitchFamily="18" charset="0"/>
              </a:rPr>
              <a:t>y</a:t>
            </a:r>
            <a:r>
              <a:rPr kumimoji="1" lang="en-US" altLang="ja-JP" baseline="30000" dirty="0"/>
              <a:t>2</a:t>
            </a:r>
          </a:p>
          <a:p>
            <a:pPr marL="0" indent="0">
              <a:buNone/>
            </a:pPr>
            <a:endParaRPr kumimoji="1" lang="ja-JP" altLang="en-US" baseline="30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C545E2B-DDD8-0649-4DF0-AA9C816A3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577" y="2386012"/>
            <a:ext cx="10666537" cy="283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0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CFDDF-43B1-B915-C44D-A03B9C65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乗の公式の次は，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乗。これは立方体の･･･</a:t>
            </a:r>
          </a:p>
        </p:txBody>
      </p:sp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ECB0842E-702A-3BFE-0196-AF336A6E8D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4696" y="1855143"/>
            <a:ext cx="4722607" cy="4292301"/>
          </a:xfrm>
        </p:spPr>
      </p:pic>
    </p:spTree>
    <p:extLst>
      <p:ext uri="{BB962C8B-B14F-4D97-AF65-F5344CB8AC3E}">
        <p14:creationId xmlns:p14="http://schemas.microsoft.com/office/powerpoint/2010/main" val="46457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CFDDF-43B1-B915-C44D-A03B9C65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乗の公式の次は，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乗。これは立方体の･･･</a:t>
            </a:r>
          </a:p>
        </p:txBody>
      </p:sp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CB9B2933-9E2A-5D00-0833-B9B63194EB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3236" y="1825625"/>
            <a:ext cx="4785528" cy="4351338"/>
          </a:xfrm>
        </p:spPr>
      </p:pic>
    </p:spTree>
    <p:extLst>
      <p:ext uri="{BB962C8B-B14F-4D97-AF65-F5344CB8AC3E}">
        <p14:creationId xmlns:p14="http://schemas.microsoft.com/office/powerpoint/2010/main" val="392810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CFDDF-43B1-B915-C44D-A03B9C65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乗の公式の次は，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乗。これは立方体の･･･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58C42813-2EE9-B6F1-44D5-B3AA33088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7394" y="1825625"/>
            <a:ext cx="4757211" cy="4351338"/>
          </a:xfrm>
        </p:spPr>
      </p:pic>
    </p:spTree>
    <p:extLst>
      <p:ext uri="{BB962C8B-B14F-4D97-AF65-F5344CB8AC3E}">
        <p14:creationId xmlns:p14="http://schemas.microsoft.com/office/powerpoint/2010/main" val="286121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CFDDF-43B1-B915-C44D-A03B9C65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乗の公式の次は，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乗。これは立方体の･･･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15F2C4F1-C25E-5430-8636-531CC719E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5675" y="1690688"/>
            <a:ext cx="4697139" cy="4351338"/>
          </a:xfr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4F7661-5B86-6B1E-FEF7-C7EC4C4A0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20732"/>
            <a:ext cx="3894268" cy="321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5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440</Words>
  <Application>Microsoft Office PowerPoint</Application>
  <PresentationFormat>ワイド画面</PresentationFormat>
  <Paragraphs>40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S2G海フォント</vt:lpstr>
      <vt:lpstr>UD デジタル 教科書体 N-R</vt:lpstr>
      <vt:lpstr>あずきフォント</vt:lpstr>
      <vt:lpstr>けいふぉんと</vt:lpstr>
      <vt:lpstr>游ゴシック</vt:lpstr>
      <vt:lpstr>游ゴシック Light</vt:lpstr>
      <vt:lpstr>Amasis MT Pro Black</vt:lpstr>
      <vt:lpstr>Arial</vt:lpstr>
      <vt:lpstr>Office テーマ</vt:lpstr>
      <vt:lpstr>覚えるべき公式を 少なくしたい</vt:lpstr>
      <vt:lpstr>たすき掛けって、覚えるってより、頭と手と目を連合させること</vt:lpstr>
      <vt:lpstr>（x+a)(x+b)=x2+ax+bx+ab=x2+(a+b)x+ab</vt:lpstr>
      <vt:lpstr>その特殊な場合。</vt:lpstr>
      <vt:lpstr>　a+b=0 のとき。　a=y,b=-y として。。</vt:lpstr>
      <vt:lpstr>2乗の公式の次は，3乗。これは立方体の･･･</vt:lpstr>
      <vt:lpstr>2乗の公式の次は，3乗。これは立方体の･･･</vt:lpstr>
      <vt:lpstr>2乗の公式の次は，3乗。これは立方体の･･･</vt:lpstr>
      <vt:lpstr>2乗の公式の次は，3乗。これは立方体の･･･</vt:lpstr>
      <vt:lpstr>2乗の公式の次は，3乗。これは立方体の･･･</vt:lpstr>
      <vt:lpstr>覚えるべき公式を少なくしたい</vt:lpstr>
      <vt:lpstr>申し遅れましたが、一般的な注意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覚えるべき公式を 少なくしたい</dc:title>
  <dc:creator>rio1957@gakushikai.jp</dc:creator>
  <cp:lastModifiedBy>rio1957@gakushikai.jp</cp:lastModifiedBy>
  <cp:revision>2</cp:revision>
  <dcterms:created xsi:type="dcterms:W3CDTF">2023-03-26T04:46:49Z</dcterms:created>
  <dcterms:modified xsi:type="dcterms:W3CDTF">2023-03-26T07:37:39Z</dcterms:modified>
</cp:coreProperties>
</file>