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57" r:id="rId7"/>
    <p:sldId id="258" r:id="rId8"/>
    <p:sldId id="259" r:id="rId9"/>
    <p:sldId id="260" r:id="rId10"/>
    <p:sldId id="261" r:id="rId11"/>
    <p:sldId id="262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DD7E1-9173-42C0-A5E1-2FF722DF3588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25EF-EF52-4411-8E47-090FC3C7F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1157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DD7E1-9173-42C0-A5E1-2FF722DF3588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25EF-EF52-4411-8E47-090FC3C7F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09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DD7E1-9173-42C0-A5E1-2FF722DF3588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25EF-EF52-4411-8E47-090FC3C7F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799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DD7E1-9173-42C0-A5E1-2FF722DF3588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25EF-EF52-4411-8E47-090FC3C7F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337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DD7E1-9173-42C0-A5E1-2FF722DF3588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25EF-EF52-4411-8E47-090FC3C7F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738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DD7E1-9173-42C0-A5E1-2FF722DF3588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25EF-EF52-4411-8E47-090FC3C7F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028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DD7E1-9173-42C0-A5E1-2FF722DF3588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25EF-EF52-4411-8E47-090FC3C7F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7466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DD7E1-9173-42C0-A5E1-2FF722DF3588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25EF-EF52-4411-8E47-090FC3C7F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332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DD7E1-9173-42C0-A5E1-2FF722DF3588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25EF-EF52-4411-8E47-090FC3C7F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944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DD7E1-9173-42C0-A5E1-2FF722DF3588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25EF-EF52-4411-8E47-090FC3C7F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337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DD7E1-9173-42C0-A5E1-2FF722DF3588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25EF-EF52-4411-8E47-090FC3C7F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02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DD7E1-9173-42C0-A5E1-2FF722DF3588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725EF-EF52-4411-8E47-090FC3C7F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27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授業の進め方の手順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・・・とはいっても，フツーのやり方かと思うよ。</a:t>
            </a:r>
            <a:endParaRPr kumimoji="1"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altLang="ja-JP" dirty="0"/>
          </a:p>
          <a:p>
            <a:r>
              <a:rPr kumimoji="1" lang="ja-JP" altLang="en-US" sz="1800" dirty="0">
                <a:solidFill>
                  <a:srgbClr val="7030A0"/>
                </a:solidFill>
              </a:rPr>
              <a:t>そして，教材や皆さんの様子によってアレンジするから，あくまでも標準的な</a:t>
            </a:r>
            <a:r>
              <a:rPr kumimoji="1" lang="en-US" altLang="ja-JP" sz="1800" dirty="0">
                <a:solidFill>
                  <a:srgbClr val="7030A0"/>
                </a:solidFill>
              </a:rPr>
              <a:t>…</a:t>
            </a:r>
            <a:r>
              <a:rPr kumimoji="1" lang="ja-JP" altLang="en-US" sz="1800" dirty="0">
                <a:solidFill>
                  <a:srgbClr val="7030A0"/>
                </a:solidFill>
              </a:rPr>
              <a:t>です。</a:t>
            </a:r>
          </a:p>
        </p:txBody>
      </p:sp>
    </p:spTree>
    <p:extLst>
      <p:ext uri="{BB962C8B-B14F-4D97-AF65-F5344CB8AC3E}">
        <p14:creationId xmlns:p14="http://schemas.microsoft.com/office/powerpoint/2010/main" val="1015366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41606"/>
          </a:xfrm>
        </p:spPr>
        <p:txBody>
          <a:bodyPr>
            <a:normAutofit/>
          </a:bodyPr>
          <a:lstStyle/>
          <a:p>
            <a:r>
              <a:rPr lang="ja-JP" altLang="en-US" sz="4400" dirty="0"/>
              <a:t>授業の進め方の種類</a:t>
            </a:r>
            <a:r>
              <a:rPr lang="en-US" altLang="ja-JP" sz="4400" dirty="0"/>
              <a:t>(4)</a:t>
            </a:r>
            <a:endParaRPr kumimoji="1"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2233246"/>
            <a:ext cx="9144000" cy="3024554"/>
          </a:xfrm>
        </p:spPr>
        <p:txBody>
          <a:bodyPr>
            <a:normAutofit/>
          </a:bodyPr>
          <a:lstStyle/>
          <a:p>
            <a:pPr algn="l" fontAlgn="t">
              <a:spcBef>
                <a:spcPts val="0"/>
              </a:spcBef>
            </a:pPr>
            <a:r>
              <a:rPr lang="en-US" altLang="ja-JP" sz="1800" b="1" dirty="0">
                <a:solidFill>
                  <a:srgbClr val="FFFFFF"/>
                </a:solidFill>
                <a:latin typeface="游ゴシック" panose="020B0400000000000000" pitchFamily="50" charset="-128"/>
              </a:rPr>
              <a:t>【L</a:t>
            </a:r>
            <a:r>
              <a:rPr lang="ja-JP" altLang="ja-JP" sz="1800" b="1" dirty="0" err="1">
                <a:solidFill>
                  <a:srgbClr val="FFFFFF"/>
                </a:solidFill>
                <a:latin typeface="游ゴシック" panose="020B0400000000000000" pitchFamily="50" charset="-128"/>
              </a:rPr>
              <a:t>．</a:t>
            </a:r>
            <a:r>
              <a:rPr lang="en-US" altLang="ja-JP" sz="1800" b="1" dirty="0">
                <a:solidFill>
                  <a:srgbClr val="FFFFFF"/>
                </a:solidFill>
                <a:latin typeface="游ゴシック" panose="020B0400000000000000" pitchFamily="50" charset="-128"/>
              </a:rPr>
              <a:t>Q</a:t>
            </a:r>
            <a:r>
              <a:rPr lang="ja-JP" altLang="ja-JP" sz="1800" b="1" dirty="0" err="1">
                <a:solidFill>
                  <a:srgbClr val="FFFFFF"/>
                </a:solidFill>
                <a:latin typeface="游ゴシック" panose="020B0400000000000000" pitchFamily="50" charset="-128"/>
              </a:rPr>
              <a:t>．</a:t>
            </a:r>
            <a:r>
              <a:rPr lang="en-US" altLang="ja-JP" sz="1800" b="1" dirty="0">
                <a:solidFill>
                  <a:srgbClr val="FFFFFF"/>
                </a:solidFill>
                <a:latin typeface="游ゴシック" panose="020B0400000000000000" pitchFamily="50" charset="-128"/>
              </a:rPr>
              <a:t>】</a:t>
            </a:r>
            <a:endParaRPr lang="ja-JP" altLang="ja-JP" sz="1800" b="0" i="0" u="none" strike="noStrike" dirty="0">
              <a:effectLst/>
              <a:latin typeface="Arial" panose="020B0604020202020204" pitchFamily="34" charset="0"/>
            </a:endParaRPr>
          </a:p>
          <a:p>
            <a:pPr algn="l" fontAlgn="t">
              <a:spcBef>
                <a:spcPts val="0"/>
              </a:spcBef>
            </a:pPr>
            <a:r>
              <a:rPr lang="en-US" altLang="ja-JP" sz="1800" b="1" dirty="0">
                <a:solidFill>
                  <a:srgbClr val="7F7F7F"/>
                </a:solidFill>
                <a:latin typeface="Berlin Sans FB" panose="020E0602020502020306" pitchFamily="34" charset="0"/>
              </a:rPr>
              <a:t>【Tough?】</a:t>
            </a:r>
            <a:r>
              <a:rPr lang="ja-JP" altLang="en-US" sz="1800" b="1" dirty="0">
                <a:solidFill>
                  <a:srgbClr val="7F7F7F"/>
                </a:solidFill>
                <a:latin typeface="Berlin Sans FB" panose="020E0602020502020306" pitchFamily="34" charset="0"/>
              </a:rPr>
              <a:t>　　</a:t>
            </a:r>
            <a:r>
              <a:rPr lang="en-US" altLang="ja-JP" sz="1800" b="1" dirty="0">
                <a:solidFill>
                  <a:srgbClr val="7F7F7F"/>
                </a:solidFill>
                <a:latin typeface="Berlin Sans FB" panose="020E0602020502020306" pitchFamily="34" charset="0"/>
              </a:rPr>
              <a:t>Do you feel it Tough?</a:t>
            </a:r>
          </a:p>
          <a:p>
            <a:pPr algn="l" fontAlgn="t">
              <a:spcBef>
                <a:spcPts val="0"/>
              </a:spcBef>
            </a:pPr>
            <a:endParaRPr lang="en-US" altLang="ja-JP" sz="1800" b="1" i="0" u="none" strike="noStrike" dirty="0">
              <a:solidFill>
                <a:srgbClr val="7F7F7F"/>
              </a:solidFill>
              <a:effectLst/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r>
              <a:rPr lang="en-US" altLang="ja-JP" sz="1800" b="1" dirty="0">
                <a:solidFill>
                  <a:srgbClr val="7F7F7F"/>
                </a:solidFill>
                <a:latin typeface="Berlin Sans FB" panose="020E0602020502020306" pitchFamily="34" charset="0"/>
              </a:rPr>
              <a:t> </a:t>
            </a:r>
            <a:r>
              <a:rPr lang="ja-JP" altLang="en-US" sz="1800" b="1" dirty="0">
                <a:solidFill>
                  <a:srgbClr val="7F7F7F"/>
                </a:solidFill>
                <a:latin typeface="Berlin Sans FB" panose="020E0602020502020306" pitchFamily="34" charset="0"/>
              </a:rPr>
              <a:t>　　</a:t>
            </a:r>
            <a:r>
              <a:rPr lang="ja-JP" altLang="en-US" sz="1800" b="1" dirty="0">
                <a:solidFill>
                  <a:schemeClr val="tx2">
                    <a:lumMod val="50000"/>
                  </a:schemeClr>
                </a:solidFill>
                <a:latin typeface="Berlin Sans FB" panose="020E0602020502020306" pitchFamily="34" charset="0"/>
              </a:rPr>
              <a:t>せっかくここまで、やってきたのだからと、義務ではないけれども、立ち寄った</a:t>
            </a:r>
            <a:endParaRPr lang="en-US" altLang="ja-JP" sz="1800" b="1" dirty="0">
              <a:solidFill>
                <a:schemeClr val="tx2">
                  <a:lumMod val="50000"/>
                </a:schemeClr>
              </a:solidFill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endParaRPr lang="en-US" altLang="ja-JP" sz="1800" b="1" i="0" u="none" strike="noStrike" dirty="0">
              <a:solidFill>
                <a:schemeClr val="tx2">
                  <a:lumMod val="50000"/>
                </a:schemeClr>
              </a:solidFill>
              <a:effectLst/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r>
              <a:rPr lang="ja-JP" altLang="en-US" sz="1800" b="1" dirty="0">
                <a:solidFill>
                  <a:schemeClr val="tx2">
                    <a:lumMod val="50000"/>
                  </a:schemeClr>
                </a:solidFill>
                <a:latin typeface="Berlin Sans FB" panose="020E0602020502020306" pitchFamily="34" charset="0"/>
              </a:rPr>
              <a:t>　ら、面白い名所旧跡みたいな話題です。</a:t>
            </a:r>
            <a:endParaRPr lang="en-US" altLang="ja-JP" sz="1800" b="1" dirty="0">
              <a:solidFill>
                <a:schemeClr val="tx2">
                  <a:lumMod val="50000"/>
                </a:schemeClr>
              </a:solidFill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endParaRPr lang="en-US" altLang="ja-JP" sz="1800" b="1" i="0" u="none" strike="noStrike" dirty="0">
              <a:solidFill>
                <a:schemeClr val="tx2">
                  <a:lumMod val="50000"/>
                </a:schemeClr>
              </a:solidFill>
              <a:effectLst/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r>
              <a:rPr lang="ja-JP" altLang="en-US" sz="1800" b="1" dirty="0">
                <a:solidFill>
                  <a:schemeClr val="tx2">
                    <a:lumMod val="50000"/>
                  </a:schemeClr>
                </a:solidFill>
                <a:latin typeface="Berlin Sans FB" panose="020E0602020502020306" pitchFamily="34" charset="0"/>
              </a:rPr>
              <a:t>　　あ、できちゃった</a:t>
            </a:r>
            <a:r>
              <a:rPr lang="en-US" altLang="ja-JP" sz="1800" b="1" dirty="0">
                <a:solidFill>
                  <a:schemeClr val="tx2">
                    <a:lumMod val="50000"/>
                  </a:schemeClr>
                </a:solidFill>
                <a:latin typeface="Berlin Sans FB" panose="020E0602020502020306" pitchFamily="34" charset="0"/>
              </a:rPr>
              <a:t>…</a:t>
            </a:r>
            <a:r>
              <a:rPr lang="ja-JP" altLang="en-US" sz="1800" b="1" dirty="0" err="1">
                <a:solidFill>
                  <a:schemeClr val="tx2">
                    <a:lumMod val="50000"/>
                  </a:schemeClr>
                </a:solidFill>
                <a:latin typeface="Berlin Sans FB" panose="020E0602020502020306" pitchFamily="34" charset="0"/>
              </a:rPr>
              <a:t>って</a:t>
            </a:r>
            <a:r>
              <a:rPr lang="ja-JP" altLang="en-US" sz="1800" b="1" dirty="0">
                <a:solidFill>
                  <a:schemeClr val="tx2">
                    <a:lumMod val="50000"/>
                  </a:schemeClr>
                </a:solidFill>
                <a:latin typeface="Berlin Sans FB" panose="020E0602020502020306" pitchFamily="34" charset="0"/>
              </a:rPr>
              <a:t>ときには、メールで知らせてね。</a:t>
            </a:r>
            <a:endParaRPr lang="en-US" altLang="ja-JP" sz="1800" b="1" dirty="0">
              <a:solidFill>
                <a:schemeClr val="tx2">
                  <a:lumMod val="50000"/>
                </a:schemeClr>
              </a:solidFill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endParaRPr lang="en-US" altLang="ja-JP" sz="1800" b="1" i="0" u="none" strike="noStrike" dirty="0">
              <a:solidFill>
                <a:schemeClr val="tx2">
                  <a:lumMod val="50000"/>
                </a:schemeClr>
              </a:solidFill>
              <a:effectLst/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r>
              <a:rPr lang="ja-JP" altLang="en-US" sz="1800" b="1" dirty="0">
                <a:solidFill>
                  <a:schemeClr val="tx2">
                    <a:lumMod val="50000"/>
                  </a:schemeClr>
                </a:solidFill>
                <a:latin typeface="Berlin Sans FB" panose="020E0602020502020306" pitchFamily="34" charset="0"/>
              </a:rPr>
              <a:t>　皆に紹介するときには、匿名希望って条件付き（名前に💛を付ける）も、</a:t>
            </a:r>
            <a:r>
              <a:rPr lang="en-US" altLang="ja-JP" sz="1800" b="1" dirty="0">
                <a:solidFill>
                  <a:schemeClr val="tx2">
                    <a:lumMod val="50000"/>
                  </a:schemeClr>
                </a:solidFill>
                <a:latin typeface="Berlin Sans FB" panose="020E0602020502020306" pitchFamily="34" charset="0"/>
              </a:rPr>
              <a:t>O.K.</a:t>
            </a:r>
            <a:r>
              <a:rPr lang="ja-JP" altLang="en-US" sz="1800" b="1" dirty="0">
                <a:solidFill>
                  <a:schemeClr val="tx2">
                    <a:lumMod val="50000"/>
                  </a:schemeClr>
                </a:solidFill>
                <a:latin typeface="Berlin Sans FB" panose="020E0602020502020306" pitchFamily="34" charset="0"/>
              </a:rPr>
              <a:t>　です。</a:t>
            </a:r>
            <a:endParaRPr lang="ja-JP" altLang="ja-JP" sz="1800" b="0" i="0" u="none" strike="noStrike" dirty="0">
              <a:solidFill>
                <a:schemeClr val="tx2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endParaRPr kumimoji="1" lang="ja-JP" altLang="en-US" sz="1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074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41606"/>
          </a:xfrm>
        </p:spPr>
        <p:txBody>
          <a:bodyPr>
            <a:normAutofit/>
          </a:bodyPr>
          <a:lstStyle/>
          <a:p>
            <a:r>
              <a:rPr lang="ja-JP" altLang="en-US" sz="4400" dirty="0"/>
              <a:t>授業の進め方の種類</a:t>
            </a:r>
            <a:r>
              <a:rPr lang="en-US" altLang="ja-JP" sz="4400" dirty="0"/>
              <a:t>(</a:t>
            </a:r>
            <a:r>
              <a:rPr lang="ja-JP" altLang="en-US" sz="4400" dirty="0"/>
              <a:t>∞</a:t>
            </a:r>
            <a:r>
              <a:rPr lang="en-US" altLang="ja-JP" sz="4400" dirty="0"/>
              <a:t>)</a:t>
            </a:r>
            <a:endParaRPr kumimoji="1"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2233246"/>
            <a:ext cx="9144000" cy="3024554"/>
          </a:xfrm>
        </p:spPr>
        <p:txBody>
          <a:bodyPr>
            <a:normAutofit/>
          </a:bodyPr>
          <a:lstStyle/>
          <a:p>
            <a:pPr algn="l" fontAlgn="t">
              <a:spcBef>
                <a:spcPts val="0"/>
              </a:spcBef>
            </a:pPr>
            <a:r>
              <a:rPr lang="en-US" altLang="ja-JP" sz="1800" b="1" dirty="0">
                <a:solidFill>
                  <a:srgbClr val="FFFFFF"/>
                </a:solidFill>
                <a:latin typeface="游ゴシック" panose="020B0400000000000000" pitchFamily="50" charset="-128"/>
              </a:rPr>
              <a:t>【L</a:t>
            </a:r>
            <a:r>
              <a:rPr lang="ja-JP" altLang="ja-JP" sz="1800" b="1" dirty="0" err="1">
                <a:solidFill>
                  <a:srgbClr val="FFFFFF"/>
                </a:solidFill>
                <a:latin typeface="游ゴシック" panose="020B0400000000000000" pitchFamily="50" charset="-128"/>
              </a:rPr>
              <a:t>．</a:t>
            </a:r>
            <a:r>
              <a:rPr lang="en-US" altLang="ja-JP" sz="1800" b="1" dirty="0">
                <a:solidFill>
                  <a:srgbClr val="FFFFFF"/>
                </a:solidFill>
                <a:latin typeface="游ゴシック" panose="020B0400000000000000" pitchFamily="50" charset="-128"/>
              </a:rPr>
              <a:t>Q</a:t>
            </a:r>
            <a:r>
              <a:rPr lang="ja-JP" altLang="ja-JP" sz="1800" b="1" dirty="0" err="1">
                <a:solidFill>
                  <a:srgbClr val="FFFFFF"/>
                </a:solidFill>
                <a:latin typeface="游ゴシック" panose="020B0400000000000000" pitchFamily="50" charset="-128"/>
              </a:rPr>
              <a:t>．</a:t>
            </a:r>
            <a:r>
              <a:rPr lang="en-US" altLang="ja-JP" sz="1800" b="1" dirty="0">
                <a:solidFill>
                  <a:srgbClr val="FFFFFF"/>
                </a:solidFill>
                <a:latin typeface="游ゴシック" panose="020B0400000000000000" pitchFamily="50" charset="-128"/>
              </a:rPr>
              <a:t>】</a:t>
            </a:r>
            <a:endParaRPr lang="ja-JP" altLang="ja-JP" sz="1800" b="0" i="0" u="none" strike="noStrike" dirty="0">
              <a:effectLst/>
              <a:latin typeface="Arial" panose="020B0604020202020204" pitchFamily="34" charset="0"/>
            </a:endParaRPr>
          </a:p>
          <a:p>
            <a:pPr algn="l" fontAlgn="t">
              <a:spcBef>
                <a:spcPts val="0"/>
              </a:spcBef>
            </a:pPr>
            <a:r>
              <a:rPr lang="en-US" altLang="ja-JP" sz="1800" b="1" dirty="0">
                <a:solidFill>
                  <a:srgbClr val="7F7F7F"/>
                </a:solidFill>
                <a:latin typeface="Berlin Sans FB" panose="020E0602020502020306" pitchFamily="34" charset="0"/>
              </a:rPr>
              <a:t>【</a:t>
            </a:r>
            <a:r>
              <a:rPr lang="ja-JP" altLang="en-US" sz="1800" b="1" dirty="0">
                <a:solidFill>
                  <a:srgbClr val="7F7F7F"/>
                </a:solidFill>
                <a:latin typeface="Berlin Sans FB" panose="020E0602020502020306" pitchFamily="34" charset="0"/>
              </a:rPr>
              <a:t>？？？</a:t>
            </a:r>
            <a:r>
              <a:rPr lang="en-US" altLang="ja-JP" sz="1800" b="1" dirty="0">
                <a:solidFill>
                  <a:srgbClr val="7F7F7F"/>
                </a:solidFill>
                <a:latin typeface="Berlin Sans FB" panose="020E0602020502020306" pitchFamily="34" charset="0"/>
              </a:rPr>
              <a:t>】</a:t>
            </a:r>
            <a:r>
              <a:rPr lang="ja-JP" altLang="en-US" sz="1800" b="1" dirty="0">
                <a:solidFill>
                  <a:srgbClr val="7F7F7F"/>
                </a:solidFill>
                <a:latin typeface="Berlin Sans FB" panose="020E0602020502020306" pitchFamily="34" charset="0"/>
              </a:rPr>
              <a:t>　　？</a:t>
            </a:r>
            <a:endParaRPr lang="en-US" altLang="ja-JP" sz="1800" b="1" dirty="0">
              <a:solidFill>
                <a:srgbClr val="7F7F7F"/>
              </a:solidFill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endParaRPr lang="en-US" altLang="ja-JP" sz="1800" b="1" i="0" u="none" strike="noStrike" dirty="0">
              <a:solidFill>
                <a:srgbClr val="7F7F7F"/>
              </a:solidFill>
              <a:effectLst/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r>
              <a:rPr lang="en-US" altLang="ja-JP" sz="1800" b="1" dirty="0">
                <a:solidFill>
                  <a:srgbClr val="7F7F7F"/>
                </a:solidFill>
                <a:latin typeface="Berlin Sans FB" panose="020E0602020502020306" pitchFamily="34" charset="0"/>
              </a:rPr>
              <a:t> </a:t>
            </a:r>
            <a:r>
              <a:rPr lang="ja-JP" altLang="en-US" sz="1800" b="1" dirty="0">
                <a:solidFill>
                  <a:srgbClr val="7F7F7F"/>
                </a:solidFill>
                <a:latin typeface="Berlin Sans FB" panose="020E0602020502020306" pitchFamily="34" charset="0"/>
              </a:rPr>
              <a:t>　</a:t>
            </a:r>
            <a:r>
              <a:rPr lang="ja-JP" altLang="en-US" sz="1800" b="1" dirty="0">
                <a:solidFill>
                  <a:schemeClr val="tx2">
                    <a:lumMod val="50000"/>
                  </a:schemeClr>
                </a:solidFill>
                <a:latin typeface="Berlin Sans FB" panose="020E0602020502020306" pitchFamily="34" charset="0"/>
              </a:rPr>
              <a:t>ま、ともかくやってみましょう。</a:t>
            </a:r>
            <a:endParaRPr lang="en-US" altLang="ja-JP" sz="1800" b="1" dirty="0">
              <a:solidFill>
                <a:schemeClr val="tx2">
                  <a:lumMod val="50000"/>
                </a:schemeClr>
              </a:solidFill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endParaRPr kumimoji="1" lang="en-US" altLang="ja-JP" sz="1800" b="1" dirty="0">
              <a:solidFill>
                <a:schemeClr val="tx2">
                  <a:lumMod val="50000"/>
                </a:schemeClr>
              </a:solidFill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r>
              <a:rPr lang="ja-JP" altLang="en-US" sz="1800" b="1" dirty="0">
                <a:solidFill>
                  <a:schemeClr val="tx2">
                    <a:lumMod val="50000"/>
                  </a:schemeClr>
                </a:solidFill>
                <a:latin typeface="Berlin Sans FB" panose="020E0602020502020306" pitchFamily="34" charset="0"/>
              </a:rPr>
              <a:t>　いきなり、初回から、この４つの種類以外の、パズルから入るっておきて破り</a:t>
            </a:r>
            <a:endParaRPr lang="en-US" altLang="ja-JP" sz="1800" b="1" dirty="0">
              <a:solidFill>
                <a:schemeClr val="tx2">
                  <a:lumMod val="50000"/>
                </a:schemeClr>
              </a:solidFill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endParaRPr kumimoji="1" lang="en-US" altLang="ja-JP" sz="1800" b="1" dirty="0">
              <a:solidFill>
                <a:schemeClr val="tx2">
                  <a:lumMod val="50000"/>
                </a:schemeClr>
              </a:solidFill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r>
              <a:rPr lang="ja-JP" altLang="en-US" sz="1800" b="1" dirty="0">
                <a:solidFill>
                  <a:schemeClr val="tx2">
                    <a:lumMod val="50000"/>
                  </a:schemeClr>
                </a:solidFill>
                <a:latin typeface="Berlin Sans FB" panose="020E0602020502020306" pitchFamily="34" charset="0"/>
              </a:rPr>
              <a:t>　ですけど</a:t>
            </a:r>
            <a:r>
              <a:rPr lang="en-US" altLang="ja-JP" sz="1800" b="1" dirty="0">
                <a:solidFill>
                  <a:schemeClr val="tx2">
                    <a:lumMod val="50000"/>
                  </a:schemeClr>
                </a:solidFill>
                <a:latin typeface="Berlin Sans FB" panose="020E0602020502020306" pitchFamily="34" charset="0"/>
              </a:rPr>
              <a:t>…</a:t>
            </a:r>
            <a:r>
              <a:rPr lang="ja-JP" altLang="en-US" sz="1800" b="1" dirty="0" err="1">
                <a:solidFill>
                  <a:schemeClr val="tx2">
                    <a:lumMod val="50000"/>
                  </a:schemeClr>
                </a:solidFill>
                <a:latin typeface="Berlin Sans FB" panose="020E0602020502020306" pitchFamily="34" charset="0"/>
              </a:rPr>
              <a:t>。</a:t>
            </a:r>
            <a:r>
              <a:rPr lang="ja-JP" altLang="en-US" sz="1800" b="1" dirty="0">
                <a:solidFill>
                  <a:schemeClr val="tx2">
                    <a:lumMod val="50000"/>
                  </a:schemeClr>
                </a:solidFill>
                <a:latin typeface="Berlin Sans FB" panose="020E0602020502020306" pitchFamily="34" charset="0"/>
              </a:rPr>
              <a:t>　やっていくうちになれるはず。</a:t>
            </a:r>
            <a:endParaRPr lang="en-US" altLang="ja-JP" sz="1800" b="1" dirty="0">
              <a:solidFill>
                <a:schemeClr val="tx2">
                  <a:lumMod val="50000"/>
                </a:schemeClr>
              </a:solidFill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endParaRPr kumimoji="1" lang="en-US" altLang="ja-JP" sz="1800" b="1" dirty="0">
              <a:solidFill>
                <a:schemeClr val="tx2">
                  <a:lumMod val="50000"/>
                </a:schemeClr>
              </a:solidFill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r>
              <a:rPr lang="ja-JP" altLang="en-US" sz="1800" b="1" dirty="0">
                <a:solidFill>
                  <a:schemeClr val="tx2">
                    <a:lumMod val="50000"/>
                  </a:schemeClr>
                </a:solidFill>
                <a:latin typeface="Berlin Sans FB" panose="020E0602020502020306" pitchFamily="34" charset="0"/>
              </a:rPr>
              <a:t>　</a:t>
            </a:r>
            <a:r>
              <a:rPr lang="ja-JP" altLang="en-US" sz="1800" b="1" dirty="0">
                <a:solidFill>
                  <a:srgbClr val="002060"/>
                </a:solidFill>
                <a:latin typeface="あずきフォント" panose="02000609000000000000" pitchFamily="1" charset="-128"/>
                <a:ea typeface="あずきフォント" panose="02000609000000000000" pitchFamily="1" charset="-128"/>
              </a:rPr>
              <a:t>・・・・といっている、正田自身が、電子黒板に慣れてないかも</a:t>
            </a:r>
            <a:r>
              <a:rPr lang="ja-JP" altLang="en-US" sz="1800" b="1" dirty="0" err="1">
                <a:solidFill>
                  <a:srgbClr val="002060"/>
                </a:solidFill>
                <a:latin typeface="あずきフォント" panose="02000609000000000000" pitchFamily="1" charset="-128"/>
                <a:ea typeface="あずきフォント" panose="02000609000000000000" pitchFamily="1" charset="-128"/>
              </a:rPr>
              <a:t>。。</a:t>
            </a:r>
            <a:endParaRPr lang="en-US" altLang="ja-JP" sz="1800" b="1" dirty="0">
              <a:solidFill>
                <a:srgbClr val="002060"/>
              </a:solidFill>
              <a:latin typeface="あずきフォント" panose="02000609000000000000" pitchFamily="1" charset="-128"/>
              <a:ea typeface="あずきフォント" panose="02000609000000000000" pitchFamily="1" charset="-128"/>
            </a:endParaRPr>
          </a:p>
          <a:p>
            <a:pPr algn="l" fontAlgn="t">
              <a:spcBef>
                <a:spcPts val="0"/>
              </a:spcBef>
            </a:pPr>
            <a:endParaRPr kumimoji="1" lang="ja-JP" altLang="en-US" sz="1800" dirty="0">
              <a:solidFill>
                <a:srgbClr val="002060"/>
              </a:solidFill>
              <a:latin typeface="あずきフォント" panose="02000609000000000000" pitchFamily="1" charset="-128"/>
              <a:ea typeface="あずきフォント" panose="02000609000000000000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7969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F3755E-551E-81E3-C3E7-AC986B6DD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数学の授業へ期待すること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3F0A1AD-2501-87EB-E3FF-2D3684A9D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rgbClr val="0070C0"/>
                </a:solidFill>
              </a:rPr>
              <a:t>数学を学ぶってこと。</a:t>
            </a:r>
            <a:br>
              <a:rPr kumimoji="1" lang="en-US" altLang="ja-JP" b="1" dirty="0">
                <a:solidFill>
                  <a:srgbClr val="0070C0"/>
                </a:solidFill>
              </a:rPr>
            </a:br>
            <a:r>
              <a:rPr kumimoji="1" lang="ja-JP" altLang="en-US" dirty="0"/>
              <a:t>学ぶ人が理知的。</a:t>
            </a:r>
            <a:r>
              <a:rPr kumimoji="1" lang="ja-JP" altLang="en-US" sz="2400" dirty="0">
                <a:solidFill>
                  <a:schemeClr val="bg1">
                    <a:lumMod val="65000"/>
                  </a:schemeClr>
                </a:solidFill>
              </a:rPr>
              <a:t>くだけた言葉で言えば、</a:t>
            </a:r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かしこい人</a:t>
            </a:r>
            <a:r>
              <a:rPr kumimoji="1" lang="ja-JP" altLang="en-US" dirty="0"/>
              <a:t>になることを、めざすべきです。</a:t>
            </a:r>
            <a:endParaRPr kumimoji="1" lang="en-US" altLang="ja-JP" dirty="0"/>
          </a:p>
          <a:p>
            <a:r>
              <a:rPr lang="ja-JP" altLang="en-US" dirty="0"/>
              <a:t>だから、</a:t>
            </a:r>
            <a:br>
              <a:rPr lang="en-US" altLang="ja-JP" dirty="0"/>
            </a:br>
            <a:br>
              <a:rPr lang="en-US" altLang="ja-JP" dirty="0"/>
            </a:br>
            <a:r>
              <a:rPr lang="ja-JP" altLang="en-US" dirty="0"/>
              <a:t>　　（１）覚えるべき「公式」を軽減しよう。</a:t>
            </a:r>
            <a:endParaRPr lang="en-US" altLang="ja-JP" dirty="0"/>
          </a:p>
          <a:p>
            <a:pPr marL="0" indent="0">
              <a:buNone/>
            </a:pPr>
            <a:br>
              <a:rPr kumimoji="1" lang="en-US" altLang="ja-JP" dirty="0"/>
            </a:br>
            <a:r>
              <a:rPr kumimoji="1" lang="ja-JP" altLang="en-US" dirty="0"/>
              <a:t>　　    </a:t>
            </a:r>
            <a:r>
              <a:rPr kumimoji="1" lang="en-US" altLang="ja-JP" dirty="0"/>
              <a:t>(</a:t>
            </a:r>
            <a:r>
              <a:rPr kumimoji="1" lang="ja-JP" altLang="en-US" dirty="0"/>
              <a:t>２）練習も、数多くこなす　のではなく、</a:t>
            </a:r>
            <a:br>
              <a:rPr kumimoji="1" lang="en-US" altLang="ja-JP" dirty="0"/>
            </a:br>
            <a:r>
              <a:rPr kumimoji="1" lang="ja-JP" altLang="en-US" dirty="0"/>
              <a:t>　　　　　</a:t>
            </a:r>
            <a:br>
              <a:rPr kumimoji="1" lang="en-US" altLang="ja-JP" dirty="0"/>
            </a:br>
            <a:r>
              <a:rPr kumimoji="1" lang="ja-JP" altLang="en-US" dirty="0"/>
              <a:t>　　　　　合理的な、フォームをつかんでから習熟しよう。</a:t>
            </a:r>
          </a:p>
        </p:txBody>
      </p:sp>
    </p:spTree>
    <p:extLst>
      <p:ext uri="{BB962C8B-B14F-4D97-AF65-F5344CB8AC3E}">
        <p14:creationId xmlns:p14="http://schemas.microsoft.com/office/powerpoint/2010/main" val="1576449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4B92F5-0034-90FD-6924-CDA3D70E2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覚えるべき「公式」を軽減</a:t>
            </a:r>
            <a:r>
              <a:rPr lang="en-US" altLang="ja-JP" dirty="0"/>
              <a:t>…</a:t>
            </a:r>
            <a:r>
              <a:rPr lang="ja-JP" altLang="en-US" sz="3200" dirty="0"/>
              <a:t>とは？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B107635-1107-A3AA-0024-F6C1A1367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/>
              <a:t>A</a:t>
            </a:r>
            <a:r>
              <a:rPr kumimoji="1" lang="ja-JP" altLang="en-US" dirty="0"/>
              <a:t>）すぐに導くことができるものは（短期決戦時はともあれ）、</a:t>
            </a:r>
            <a:br>
              <a:rPr kumimoji="1" lang="en-US" altLang="ja-JP" dirty="0"/>
            </a:b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導き方が習熟できていれば、その場で導けばよい。</a:t>
            </a:r>
            <a:endParaRPr lang="en-US" altLang="ja-JP" dirty="0"/>
          </a:p>
          <a:p>
            <a:pPr marL="0" indent="0">
              <a:buNone/>
            </a:pPr>
            <a:br>
              <a:rPr lang="en-US" altLang="ja-JP" dirty="0"/>
            </a:br>
            <a:r>
              <a:rPr lang="en-US" altLang="ja-JP" dirty="0"/>
              <a:t>B)</a:t>
            </a:r>
            <a:r>
              <a:rPr lang="ja-JP" altLang="en-US" dirty="0"/>
              <a:t>　系統がつかめれば、１を聞いて、</a:t>
            </a:r>
            <a:r>
              <a:rPr lang="en-US" altLang="ja-JP" dirty="0"/>
              <a:t>10</a:t>
            </a:r>
            <a:r>
              <a:rPr lang="ja-JP" altLang="en-US" dirty="0"/>
              <a:t>が知れるかも。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C)</a:t>
            </a:r>
            <a:r>
              <a:rPr lang="ja-JP" altLang="en-US" dirty="0"/>
              <a:t>　系統とは　いかなくても、類似な性質で関連付ける。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・・・・その方が、忘れたときにも、復元できる。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0632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62381F-DCB3-549D-AED4-D159AC9E6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覚えるには、繰り返しだけではなく</a:t>
            </a:r>
            <a:r>
              <a:rPr kumimoji="1" lang="en-US" altLang="ja-JP" dirty="0"/>
              <a:t>…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370E66B-4531-60C2-2FDD-BEBDD65A4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具体的な、教材に応じて、ゲームとかなるべく工夫して、</a:t>
            </a:r>
            <a:endParaRPr kumimoji="1" lang="en-US" altLang="ja-JP" dirty="0"/>
          </a:p>
          <a:p>
            <a:pPr marL="0" indent="0">
              <a:buNone/>
            </a:pPr>
            <a:br>
              <a:rPr lang="en-US" altLang="ja-JP" dirty="0"/>
            </a:br>
            <a:r>
              <a:rPr kumimoji="1" lang="ja-JP" altLang="en-US" dirty="0"/>
              <a:t>行います。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・楽しめたら、その分集中できるはずです。</a:t>
            </a:r>
          </a:p>
        </p:txBody>
      </p:sp>
    </p:spTree>
    <p:extLst>
      <p:ext uri="{BB962C8B-B14F-4D97-AF65-F5344CB8AC3E}">
        <p14:creationId xmlns:p14="http://schemas.microsoft.com/office/powerpoint/2010/main" val="546187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615DD7-108B-D8B6-E219-D33B17BD3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ノートの３つの機能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BA1D20C-F3FE-9BC9-A6C4-B325B9B1A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A)</a:t>
            </a:r>
            <a:r>
              <a:rPr kumimoji="1" lang="ja-JP" altLang="en-US" dirty="0"/>
              <a:t>伝達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ja-JP" altLang="en-US" dirty="0"/>
              <a:t>　将来の自分への伝達。それを、記録といいます。</a:t>
            </a:r>
            <a:br>
              <a:rPr kumimoji="1" lang="en-US" altLang="ja-JP" dirty="0"/>
            </a:br>
            <a:endParaRPr kumimoji="1" lang="en-US" altLang="ja-JP" dirty="0"/>
          </a:p>
          <a:p>
            <a:r>
              <a:rPr lang="en-US" altLang="ja-JP" dirty="0"/>
              <a:t>B)</a:t>
            </a:r>
            <a:r>
              <a:rPr lang="ja-JP" altLang="en-US" dirty="0"/>
              <a:t>練習</a:t>
            </a:r>
            <a:br>
              <a:rPr lang="en-US" altLang="ja-JP" dirty="0"/>
            </a:br>
            <a:br>
              <a:rPr lang="en-US" altLang="ja-JP" dirty="0"/>
            </a:br>
            <a:r>
              <a:rPr lang="ja-JP" altLang="en-US" dirty="0"/>
              <a:t>　きれいなフォームがつかめたら、それを定着させる練習を</a:t>
            </a:r>
            <a:br>
              <a:rPr lang="en-US" altLang="ja-JP" dirty="0"/>
            </a:br>
            <a:endParaRPr lang="en-US" altLang="ja-JP" dirty="0"/>
          </a:p>
          <a:p>
            <a:r>
              <a:rPr lang="en-US" altLang="ja-JP" dirty="0"/>
              <a:t>C)</a:t>
            </a:r>
            <a:r>
              <a:rPr lang="ja-JP" altLang="en-US" dirty="0"/>
              <a:t>変換　　問題を処理しやすい形に、図や表、式など。</a:t>
            </a:r>
            <a:endParaRPr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19868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41606"/>
          </a:xfrm>
        </p:spPr>
        <p:txBody>
          <a:bodyPr>
            <a:normAutofit/>
          </a:bodyPr>
          <a:lstStyle/>
          <a:p>
            <a:r>
              <a:rPr lang="ja-JP" altLang="en-US" sz="4400" dirty="0"/>
              <a:t>授業の進め方の種類</a:t>
            </a:r>
            <a:endParaRPr kumimoji="1"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2233246"/>
            <a:ext cx="9144000" cy="3024554"/>
          </a:xfrm>
        </p:spPr>
        <p:txBody>
          <a:bodyPr>
            <a:normAutofit/>
          </a:bodyPr>
          <a:lstStyle/>
          <a:p>
            <a:endParaRPr kumimoji="1" lang="ja-JP" altLang="en-US" sz="1800" dirty="0">
              <a:solidFill>
                <a:srgbClr val="7030A0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117428"/>
              </p:ext>
            </p:extLst>
          </p:nvPr>
        </p:nvGraphicFramePr>
        <p:xfrm>
          <a:off x="2032000" y="2818423"/>
          <a:ext cx="8128000" cy="1922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185">
                  <a:extLst>
                    <a:ext uri="{9D8B030D-6E8A-4147-A177-3AD203B41FA5}">
                      <a16:colId xmlns:a16="http://schemas.microsoft.com/office/drawing/2014/main" val="451210144"/>
                    </a:ext>
                  </a:extLst>
                </a:gridCol>
                <a:gridCol w="2839915">
                  <a:extLst>
                    <a:ext uri="{9D8B030D-6E8A-4147-A177-3AD203B41FA5}">
                      <a16:colId xmlns:a16="http://schemas.microsoft.com/office/drawing/2014/main" val="67230444"/>
                    </a:ext>
                  </a:extLst>
                </a:gridCol>
                <a:gridCol w="1855177">
                  <a:extLst>
                    <a:ext uri="{9D8B030D-6E8A-4147-A177-3AD203B41FA5}">
                      <a16:colId xmlns:a16="http://schemas.microsoft.com/office/drawing/2014/main" val="2896101848"/>
                    </a:ext>
                  </a:extLst>
                </a:gridCol>
                <a:gridCol w="1789723">
                  <a:extLst>
                    <a:ext uri="{9D8B030D-6E8A-4147-A177-3AD203B41FA5}">
                      <a16:colId xmlns:a16="http://schemas.microsoft.com/office/drawing/2014/main" val="37902467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063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【L</a:t>
                      </a:r>
                      <a:r>
                        <a:rPr kumimoji="1" lang="ja-JP" altLang="en-US" dirty="0" err="1"/>
                        <a:t>．</a:t>
                      </a:r>
                      <a:r>
                        <a:rPr kumimoji="1" lang="en-US" altLang="ja-JP" dirty="0"/>
                        <a:t>Q</a:t>
                      </a:r>
                      <a:r>
                        <a:rPr kumimoji="1" lang="ja-JP" altLang="en-US" dirty="0" err="1"/>
                        <a:t>．</a:t>
                      </a:r>
                      <a:r>
                        <a:rPr kumimoji="1" lang="en-US" altLang="ja-JP" dirty="0"/>
                        <a:t>】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erlin Sans FB" panose="020E0602020502020306" pitchFamily="34" charset="0"/>
                        </a:rPr>
                        <a:t>Light</a:t>
                      </a:r>
                      <a:r>
                        <a:rPr kumimoji="1" lang="ja-JP" altLang="en-US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erlin Sans FB" panose="020E0602020502020306" pitchFamily="34" charset="0"/>
                        </a:rPr>
                        <a:t>　</a:t>
                      </a:r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erlin Sans FB" panose="020E0602020502020306" pitchFamily="34" charset="0"/>
                        </a:rPr>
                        <a:t>Question</a:t>
                      </a:r>
                      <a:endParaRPr kumimoji="1" lang="ja-JP" altLang="en-US" dirty="0">
                        <a:solidFill>
                          <a:schemeClr val="bg1">
                            <a:lumMod val="50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すぐに答えられる問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座ったままで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806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【S</a:t>
                      </a:r>
                      <a:r>
                        <a:rPr kumimoji="1" lang="ja-JP" altLang="en-US" dirty="0" err="1"/>
                        <a:t>．</a:t>
                      </a:r>
                      <a:r>
                        <a:rPr kumimoji="1" lang="en-US" altLang="ja-JP" dirty="0"/>
                        <a:t>F</a:t>
                      </a:r>
                      <a:r>
                        <a:rPr kumimoji="1" lang="ja-JP" altLang="en-US" dirty="0" err="1"/>
                        <a:t>．</a:t>
                      </a:r>
                      <a:r>
                        <a:rPr kumimoji="1" lang="en-US" altLang="ja-JP" dirty="0"/>
                        <a:t>】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erlin Sans FB" panose="020E0602020502020306" pitchFamily="34" charset="0"/>
                        </a:rPr>
                        <a:t>For</a:t>
                      </a:r>
                      <a:r>
                        <a:rPr kumimoji="1" lang="en-US" altLang="ja-JP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erlin Sans FB" panose="020E0602020502020306" pitchFamily="34" charset="0"/>
                        </a:rPr>
                        <a:t> your Smart Form</a:t>
                      </a:r>
                      <a:endParaRPr kumimoji="1" lang="ja-JP" altLang="en-US" dirty="0">
                        <a:solidFill>
                          <a:schemeClr val="bg1">
                            <a:lumMod val="50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手順を確実に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ノートに書いて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384968"/>
                  </a:ext>
                </a:extLst>
              </a:tr>
              <a:tr h="438834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【P</a:t>
                      </a:r>
                      <a:r>
                        <a:rPr kumimoji="1" lang="ja-JP" altLang="en-US" dirty="0" err="1"/>
                        <a:t>．</a:t>
                      </a:r>
                      <a:r>
                        <a:rPr kumimoji="1" lang="en-US" altLang="ja-JP" dirty="0"/>
                        <a:t>M</a:t>
                      </a:r>
                      <a:r>
                        <a:rPr kumimoji="1" lang="ja-JP" altLang="en-US" dirty="0" err="1"/>
                        <a:t>．</a:t>
                      </a:r>
                      <a:r>
                        <a:rPr kumimoji="1" lang="en-US" altLang="ja-JP" dirty="0"/>
                        <a:t>】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erlin Sans FB" panose="020E0602020502020306" pitchFamily="34" charset="0"/>
                        </a:rPr>
                        <a:t>Practice Makes you perfect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教科書の問題など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ペアで説明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404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【Tough?】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erlin Sans FB" panose="020E0602020502020306" pitchFamily="34" charset="0"/>
                        </a:rPr>
                        <a:t>Do</a:t>
                      </a:r>
                      <a:r>
                        <a:rPr kumimoji="1" lang="ja-JP" altLang="en-US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erlin Sans FB" panose="020E0602020502020306" pitchFamily="34" charset="0"/>
                        </a:rPr>
                        <a:t>you</a:t>
                      </a:r>
                      <a:r>
                        <a:rPr kumimoji="1" lang="ja-JP" altLang="en-US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erlin Sans FB" panose="020E0602020502020306" pitchFamily="34" charset="0"/>
                        </a:rPr>
                        <a:t>feel</a:t>
                      </a:r>
                      <a:r>
                        <a:rPr kumimoji="1" lang="ja-JP" altLang="en-US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erlin Sans FB" panose="020E0602020502020306" pitchFamily="34" charset="0"/>
                        </a:rPr>
                        <a:t>it</a:t>
                      </a:r>
                      <a:r>
                        <a:rPr kumimoji="1" lang="ja-JP" altLang="en-US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erlin Sans FB" panose="020E0602020502020306" pitchFamily="34" charset="0"/>
                        </a:rPr>
                        <a:t>Tough?</a:t>
                      </a:r>
                      <a:endParaRPr kumimoji="1" lang="ja-JP" altLang="en-US" dirty="0">
                        <a:solidFill>
                          <a:schemeClr val="bg1">
                            <a:lumMod val="50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やってみると面白そう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余力があれば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0524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8870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41606"/>
          </a:xfrm>
        </p:spPr>
        <p:txBody>
          <a:bodyPr>
            <a:normAutofit/>
          </a:bodyPr>
          <a:lstStyle/>
          <a:p>
            <a:r>
              <a:rPr lang="ja-JP" altLang="en-US" sz="4400" dirty="0"/>
              <a:t>授業の進め方の種類</a:t>
            </a:r>
            <a:r>
              <a:rPr lang="en-US" altLang="ja-JP" sz="4400" dirty="0"/>
              <a:t>(1)</a:t>
            </a:r>
            <a:endParaRPr kumimoji="1"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2233246"/>
            <a:ext cx="9144000" cy="3024554"/>
          </a:xfrm>
        </p:spPr>
        <p:txBody>
          <a:bodyPr>
            <a:normAutofit/>
          </a:bodyPr>
          <a:lstStyle/>
          <a:p>
            <a:pPr algn="l" fontAlgn="t">
              <a:spcBef>
                <a:spcPts val="0"/>
              </a:spcBef>
            </a:pPr>
            <a:r>
              <a:rPr lang="en-US" altLang="ja-JP" sz="1800" b="1" dirty="0">
                <a:solidFill>
                  <a:srgbClr val="FFFFFF"/>
                </a:solidFill>
                <a:latin typeface="游ゴシック" panose="020B0400000000000000" pitchFamily="50" charset="-128"/>
              </a:rPr>
              <a:t>【L</a:t>
            </a:r>
            <a:r>
              <a:rPr lang="ja-JP" altLang="ja-JP" sz="1800" b="1" dirty="0" err="1">
                <a:solidFill>
                  <a:srgbClr val="FFFFFF"/>
                </a:solidFill>
                <a:latin typeface="游ゴシック" panose="020B0400000000000000" pitchFamily="50" charset="-128"/>
              </a:rPr>
              <a:t>．</a:t>
            </a:r>
            <a:r>
              <a:rPr lang="en-US" altLang="ja-JP" sz="1800" b="1" dirty="0">
                <a:solidFill>
                  <a:srgbClr val="FFFFFF"/>
                </a:solidFill>
                <a:latin typeface="游ゴシック" panose="020B0400000000000000" pitchFamily="50" charset="-128"/>
              </a:rPr>
              <a:t>Q</a:t>
            </a:r>
            <a:r>
              <a:rPr lang="ja-JP" altLang="ja-JP" sz="1800" b="1" dirty="0" err="1">
                <a:solidFill>
                  <a:srgbClr val="FFFFFF"/>
                </a:solidFill>
                <a:latin typeface="游ゴシック" panose="020B0400000000000000" pitchFamily="50" charset="-128"/>
              </a:rPr>
              <a:t>．</a:t>
            </a:r>
            <a:r>
              <a:rPr lang="en-US" altLang="ja-JP" sz="1800" b="1" dirty="0">
                <a:solidFill>
                  <a:srgbClr val="FFFFFF"/>
                </a:solidFill>
                <a:latin typeface="游ゴシック" panose="020B0400000000000000" pitchFamily="50" charset="-128"/>
              </a:rPr>
              <a:t>】</a:t>
            </a:r>
            <a:endParaRPr lang="ja-JP" altLang="ja-JP" sz="1800" b="0" i="0" u="none" strike="noStrike" dirty="0">
              <a:effectLst/>
              <a:latin typeface="Arial" panose="020B0604020202020204" pitchFamily="34" charset="0"/>
            </a:endParaRPr>
          </a:p>
          <a:p>
            <a:pPr algn="l" fontAlgn="t">
              <a:spcBef>
                <a:spcPts val="0"/>
              </a:spcBef>
            </a:pPr>
            <a:r>
              <a:rPr lang="en-US" altLang="ja-JP" sz="1800" b="1" dirty="0">
                <a:solidFill>
                  <a:srgbClr val="7F7F7F"/>
                </a:solidFill>
                <a:latin typeface="Berlin Sans FB" panose="020E0602020502020306" pitchFamily="34" charset="0"/>
              </a:rPr>
              <a:t>【L.Q.】</a:t>
            </a:r>
            <a:r>
              <a:rPr lang="ja-JP" altLang="en-US" sz="1800" b="1" dirty="0">
                <a:solidFill>
                  <a:srgbClr val="7F7F7F"/>
                </a:solidFill>
                <a:latin typeface="Berlin Sans FB" panose="020E0602020502020306" pitchFamily="34" charset="0"/>
              </a:rPr>
              <a:t>　　</a:t>
            </a:r>
            <a:r>
              <a:rPr lang="en-US" altLang="ja-JP" sz="1800" b="1" dirty="0">
                <a:solidFill>
                  <a:srgbClr val="7F7F7F"/>
                </a:solidFill>
                <a:latin typeface="Berlin Sans FB" panose="020E0602020502020306" pitchFamily="34" charset="0"/>
              </a:rPr>
              <a:t>Light</a:t>
            </a:r>
            <a:r>
              <a:rPr lang="ja-JP" altLang="ja-JP" sz="1800" b="1" dirty="0">
                <a:solidFill>
                  <a:srgbClr val="7F7F7F"/>
                </a:solidFill>
                <a:latin typeface="Berlin Sans FB" panose="020E0602020502020306" pitchFamily="34" charset="0"/>
              </a:rPr>
              <a:t>　</a:t>
            </a:r>
            <a:r>
              <a:rPr lang="en-US" altLang="ja-JP" sz="1800" b="1" dirty="0">
                <a:solidFill>
                  <a:srgbClr val="7F7F7F"/>
                </a:solidFill>
                <a:latin typeface="Berlin Sans FB" panose="020E0602020502020306" pitchFamily="34" charset="0"/>
              </a:rPr>
              <a:t>Questions</a:t>
            </a:r>
          </a:p>
          <a:p>
            <a:pPr algn="l" fontAlgn="t">
              <a:spcBef>
                <a:spcPts val="0"/>
              </a:spcBef>
            </a:pPr>
            <a:endParaRPr lang="en-US" altLang="ja-JP" sz="1800" b="1" i="0" u="none" strike="noStrike" dirty="0">
              <a:solidFill>
                <a:srgbClr val="7F7F7F"/>
              </a:solidFill>
              <a:effectLst/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r>
              <a:rPr lang="en-US" altLang="ja-JP" sz="1800" b="1" dirty="0">
                <a:solidFill>
                  <a:srgbClr val="7F7F7F"/>
                </a:solidFill>
                <a:latin typeface="Berlin Sans FB" panose="020E0602020502020306" pitchFamily="34" charset="0"/>
              </a:rPr>
              <a:t> </a:t>
            </a:r>
            <a:r>
              <a:rPr lang="ja-JP" altLang="en-US" sz="1800" b="1" dirty="0">
                <a:solidFill>
                  <a:srgbClr val="7F7F7F"/>
                </a:solidFill>
                <a:latin typeface="Berlin Sans FB" panose="020E0602020502020306" pitchFamily="34" charset="0"/>
              </a:rPr>
              <a:t>　　</a:t>
            </a:r>
            <a:r>
              <a:rPr lang="ja-JP" altLang="en-US" sz="1800" b="1" dirty="0">
                <a:solidFill>
                  <a:schemeClr val="tx2">
                    <a:lumMod val="50000"/>
                  </a:schemeClr>
                </a:solidFill>
                <a:latin typeface="Berlin Sans FB" panose="020E0602020502020306" pitchFamily="34" charset="0"/>
              </a:rPr>
              <a:t>公式などの理解を深めるための問。数値を当てはめたりするような、ごく簡単な</a:t>
            </a:r>
            <a:endParaRPr lang="en-US" altLang="ja-JP" sz="1800" b="1" dirty="0">
              <a:solidFill>
                <a:schemeClr val="tx2">
                  <a:lumMod val="50000"/>
                </a:schemeClr>
              </a:solidFill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endParaRPr lang="en-US" altLang="ja-JP" sz="1800" b="1" i="0" u="none" strike="noStrike" dirty="0">
              <a:solidFill>
                <a:schemeClr val="tx2">
                  <a:lumMod val="50000"/>
                </a:schemeClr>
              </a:solidFill>
              <a:effectLst/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r>
              <a:rPr lang="ja-JP" altLang="en-US" sz="1800" b="1" dirty="0">
                <a:solidFill>
                  <a:schemeClr val="tx2">
                    <a:lumMod val="50000"/>
                  </a:schemeClr>
                </a:solidFill>
                <a:latin typeface="Berlin Sans FB" panose="020E0602020502020306" pitchFamily="34" charset="0"/>
              </a:rPr>
              <a:t>　作業で行なえると思います。</a:t>
            </a:r>
            <a:endParaRPr lang="en-US" altLang="ja-JP" sz="1800" b="1" dirty="0">
              <a:solidFill>
                <a:schemeClr val="tx2">
                  <a:lumMod val="50000"/>
                </a:schemeClr>
              </a:solidFill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endParaRPr lang="en-US" altLang="ja-JP" sz="1800" b="1" i="0" u="none" strike="noStrike" dirty="0">
              <a:solidFill>
                <a:schemeClr val="tx2">
                  <a:lumMod val="50000"/>
                </a:schemeClr>
              </a:solidFill>
              <a:effectLst/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r>
              <a:rPr lang="ja-JP" altLang="en-US" sz="1800" b="1" dirty="0">
                <a:solidFill>
                  <a:schemeClr val="tx2">
                    <a:lumMod val="50000"/>
                  </a:schemeClr>
                </a:solidFill>
                <a:latin typeface="Berlin Sans FB" panose="020E0602020502020306" pitchFamily="34" charset="0"/>
              </a:rPr>
              <a:t>　　パッと、短時間に答えちゃってください。席に座ったままで結構です。</a:t>
            </a:r>
            <a:endParaRPr lang="en-US" altLang="ja-JP" sz="1800" b="1" dirty="0">
              <a:solidFill>
                <a:schemeClr val="tx2">
                  <a:lumMod val="50000"/>
                </a:schemeClr>
              </a:solidFill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endParaRPr lang="en-US" altLang="ja-JP" sz="1800" b="1" i="0" u="none" strike="noStrike" dirty="0">
              <a:solidFill>
                <a:schemeClr val="tx2">
                  <a:lumMod val="50000"/>
                </a:schemeClr>
              </a:solidFill>
              <a:effectLst/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r>
              <a:rPr lang="ja-JP" altLang="en-US" sz="1800" b="1" dirty="0">
                <a:solidFill>
                  <a:schemeClr val="tx2">
                    <a:lumMod val="50000"/>
                  </a:schemeClr>
                </a:solidFill>
                <a:latin typeface="Berlin Sans FB" panose="020E0602020502020306" pitchFamily="34" charset="0"/>
              </a:rPr>
              <a:t>　覚えるなんて深刻に考えないで、やっているうちにできるようになるはず。</a:t>
            </a:r>
            <a:endParaRPr lang="ja-JP" altLang="ja-JP" sz="1800" b="0" i="0" u="none" strike="noStrike" dirty="0">
              <a:solidFill>
                <a:schemeClr val="tx2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endParaRPr kumimoji="1" lang="ja-JP" altLang="en-US" sz="1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552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41606"/>
          </a:xfrm>
        </p:spPr>
        <p:txBody>
          <a:bodyPr>
            <a:normAutofit/>
          </a:bodyPr>
          <a:lstStyle/>
          <a:p>
            <a:r>
              <a:rPr lang="ja-JP" altLang="en-US" sz="4400" dirty="0"/>
              <a:t>授業の進め方の種類</a:t>
            </a:r>
            <a:r>
              <a:rPr lang="en-US" altLang="ja-JP" sz="4400" dirty="0"/>
              <a:t>(2)</a:t>
            </a:r>
            <a:endParaRPr kumimoji="1"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2233246"/>
            <a:ext cx="9144000" cy="3024554"/>
          </a:xfrm>
        </p:spPr>
        <p:txBody>
          <a:bodyPr>
            <a:normAutofit/>
          </a:bodyPr>
          <a:lstStyle/>
          <a:p>
            <a:pPr algn="l" fontAlgn="t">
              <a:spcBef>
                <a:spcPts val="0"/>
              </a:spcBef>
            </a:pPr>
            <a:r>
              <a:rPr lang="en-US" altLang="ja-JP" sz="1800" b="1" dirty="0">
                <a:solidFill>
                  <a:srgbClr val="FFFFFF"/>
                </a:solidFill>
                <a:latin typeface="游ゴシック" panose="020B0400000000000000" pitchFamily="50" charset="-128"/>
              </a:rPr>
              <a:t>【L</a:t>
            </a:r>
            <a:r>
              <a:rPr lang="ja-JP" altLang="ja-JP" sz="1800" b="1" dirty="0" err="1">
                <a:solidFill>
                  <a:srgbClr val="FFFFFF"/>
                </a:solidFill>
                <a:latin typeface="游ゴシック" panose="020B0400000000000000" pitchFamily="50" charset="-128"/>
              </a:rPr>
              <a:t>．</a:t>
            </a:r>
            <a:r>
              <a:rPr lang="en-US" altLang="ja-JP" sz="1800" b="1" dirty="0">
                <a:solidFill>
                  <a:srgbClr val="FFFFFF"/>
                </a:solidFill>
                <a:latin typeface="游ゴシック" panose="020B0400000000000000" pitchFamily="50" charset="-128"/>
              </a:rPr>
              <a:t>Q</a:t>
            </a:r>
            <a:r>
              <a:rPr lang="ja-JP" altLang="ja-JP" sz="1800" b="1" dirty="0" err="1">
                <a:solidFill>
                  <a:srgbClr val="FFFFFF"/>
                </a:solidFill>
                <a:latin typeface="游ゴシック" panose="020B0400000000000000" pitchFamily="50" charset="-128"/>
              </a:rPr>
              <a:t>．</a:t>
            </a:r>
            <a:r>
              <a:rPr lang="en-US" altLang="ja-JP" sz="1800" b="1" dirty="0">
                <a:solidFill>
                  <a:srgbClr val="FFFFFF"/>
                </a:solidFill>
                <a:latin typeface="游ゴシック" panose="020B0400000000000000" pitchFamily="50" charset="-128"/>
              </a:rPr>
              <a:t>】</a:t>
            </a:r>
            <a:endParaRPr lang="ja-JP" altLang="ja-JP" sz="1800" b="0" i="0" u="none" strike="noStrike" dirty="0">
              <a:effectLst/>
              <a:latin typeface="Arial" panose="020B0604020202020204" pitchFamily="34" charset="0"/>
            </a:endParaRPr>
          </a:p>
          <a:p>
            <a:pPr algn="l" fontAlgn="t">
              <a:spcBef>
                <a:spcPts val="0"/>
              </a:spcBef>
            </a:pPr>
            <a:r>
              <a:rPr lang="en-US" altLang="ja-JP" sz="1800" b="1" dirty="0">
                <a:solidFill>
                  <a:srgbClr val="7F7F7F"/>
                </a:solidFill>
                <a:latin typeface="Berlin Sans FB" panose="020E0602020502020306" pitchFamily="34" charset="0"/>
              </a:rPr>
              <a:t>【</a:t>
            </a:r>
            <a:r>
              <a:rPr lang="en-US" altLang="ja-JP" sz="1800" b="1" dirty="0">
                <a:solidFill>
                  <a:srgbClr val="7F7F7F"/>
                </a:solidFill>
                <a:latin typeface="Arial Rounded MT Bold" panose="020F0704030504030204" pitchFamily="34" charset="0"/>
              </a:rPr>
              <a:t>S.F.</a:t>
            </a:r>
            <a:r>
              <a:rPr lang="en-US" altLang="ja-JP" sz="1800" b="1" dirty="0">
                <a:solidFill>
                  <a:srgbClr val="7F7F7F"/>
                </a:solidFill>
                <a:latin typeface="Berlin Sans FB" panose="020E0602020502020306" pitchFamily="34" charset="0"/>
              </a:rPr>
              <a:t>】</a:t>
            </a:r>
            <a:r>
              <a:rPr lang="ja-JP" altLang="en-US" sz="1800" b="1" dirty="0">
                <a:solidFill>
                  <a:srgbClr val="7F7F7F"/>
                </a:solidFill>
                <a:latin typeface="Berlin Sans FB" panose="020E0602020502020306" pitchFamily="34" charset="0"/>
              </a:rPr>
              <a:t>　　</a:t>
            </a:r>
            <a:r>
              <a:rPr lang="en-US" altLang="ja-JP" sz="1800" b="1" dirty="0">
                <a:solidFill>
                  <a:srgbClr val="7F7F7F"/>
                </a:solidFill>
                <a:latin typeface="Berlin Sans FB" panose="020E0602020502020306" pitchFamily="34" charset="0"/>
              </a:rPr>
              <a:t>For your Smart Form</a:t>
            </a:r>
          </a:p>
          <a:p>
            <a:pPr algn="l" fontAlgn="t">
              <a:spcBef>
                <a:spcPts val="0"/>
              </a:spcBef>
            </a:pPr>
            <a:endParaRPr lang="en-US" altLang="ja-JP" sz="1800" b="1" dirty="0">
              <a:solidFill>
                <a:srgbClr val="7F7F7F"/>
              </a:solidFill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endParaRPr lang="en-US" altLang="ja-JP" sz="1800" b="1" i="0" u="none" strike="noStrike" dirty="0">
              <a:solidFill>
                <a:srgbClr val="7F7F7F"/>
              </a:solidFill>
              <a:effectLst/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r>
              <a:rPr lang="en-US" altLang="ja-JP" sz="1800" b="1" dirty="0">
                <a:solidFill>
                  <a:srgbClr val="7F7F7F"/>
                </a:solidFill>
                <a:latin typeface="Berlin Sans FB" panose="020E0602020502020306" pitchFamily="34" charset="0"/>
              </a:rPr>
              <a:t> </a:t>
            </a:r>
            <a:r>
              <a:rPr lang="ja-JP" altLang="en-US" sz="1800" b="1" dirty="0">
                <a:solidFill>
                  <a:srgbClr val="7F7F7F"/>
                </a:solidFill>
                <a:latin typeface="Berlin Sans FB" panose="020E0602020502020306" pitchFamily="34" charset="0"/>
              </a:rPr>
              <a:t>　　</a:t>
            </a:r>
            <a:r>
              <a:rPr lang="ja-JP" altLang="en-US" sz="1800" b="1" dirty="0">
                <a:solidFill>
                  <a:schemeClr val="tx2">
                    <a:lumMod val="50000"/>
                  </a:schemeClr>
                </a:solidFill>
                <a:latin typeface="Berlin Sans FB" panose="020E0602020502020306" pitchFamily="34" charset="0"/>
              </a:rPr>
              <a:t>複数の手順を組み立てた作業は、スポーツのフォームと同じように、しっかりと</a:t>
            </a:r>
            <a:endParaRPr lang="en-US" altLang="ja-JP" sz="1800" b="1" dirty="0">
              <a:solidFill>
                <a:schemeClr val="tx2">
                  <a:lumMod val="50000"/>
                </a:schemeClr>
              </a:solidFill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endParaRPr lang="en-US" altLang="ja-JP" sz="1800" b="1" i="0" u="none" strike="noStrike" dirty="0">
              <a:solidFill>
                <a:schemeClr val="tx2">
                  <a:lumMod val="50000"/>
                </a:schemeClr>
              </a:solidFill>
              <a:effectLst/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r>
              <a:rPr lang="ja-JP" altLang="en-US" sz="1800" b="1" dirty="0">
                <a:solidFill>
                  <a:schemeClr val="tx2">
                    <a:lumMod val="50000"/>
                  </a:schemeClr>
                </a:solidFill>
                <a:latin typeface="Berlin Sans FB" panose="020E0602020502020306" pitchFamily="34" charset="0"/>
              </a:rPr>
              <a:t>　した順番で、確実に行うことが大切です。</a:t>
            </a:r>
            <a:endParaRPr lang="en-US" altLang="ja-JP" sz="1800" b="1" dirty="0">
              <a:solidFill>
                <a:schemeClr val="tx2">
                  <a:lumMod val="50000"/>
                </a:schemeClr>
              </a:solidFill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endParaRPr lang="en-US" altLang="ja-JP" sz="1800" b="1" i="0" u="none" strike="noStrike" dirty="0">
              <a:solidFill>
                <a:schemeClr val="tx2">
                  <a:lumMod val="50000"/>
                </a:schemeClr>
              </a:solidFill>
              <a:effectLst/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r>
              <a:rPr lang="ja-JP" altLang="en-US" sz="1800" b="1" dirty="0">
                <a:solidFill>
                  <a:schemeClr val="tx2">
                    <a:lumMod val="50000"/>
                  </a:schemeClr>
                </a:solidFill>
                <a:latin typeface="Berlin Sans FB" panose="020E0602020502020306" pitchFamily="34" charset="0"/>
              </a:rPr>
              <a:t>　　はじめは区切って確認しながらゆっくりと、慣れてきたら、円滑・確実に行える</a:t>
            </a:r>
            <a:endParaRPr lang="en-US" altLang="ja-JP" sz="1800" b="1" dirty="0">
              <a:solidFill>
                <a:schemeClr val="tx2">
                  <a:lumMod val="50000"/>
                </a:schemeClr>
              </a:solidFill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endParaRPr lang="en-US" altLang="ja-JP" sz="1800" b="1" i="0" u="none" strike="noStrike" dirty="0">
              <a:solidFill>
                <a:schemeClr val="tx2">
                  <a:lumMod val="50000"/>
                </a:schemeClr>
              </a:solidFill>
              <a:effectLst/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r>
              <a:rPr lang="ja-JP" altLang="en-US" sz="1800" b="1" dirty="0">
                <a:solidFill>
                  <a:schemeClr val="tx2">
                    <a:lumMod val="50000"/>
                  </a:schemeClr>
                </a:solidFill>
                <a:latin typeface="Berlin Sans FB" panose="020E0602020502020306" pitchFamily="34" charset="0"/>
              </a:rPr>
              <a:t>　ように、練習しましょう。あ～面倒だなって思えるころ、それは習得できています。</a:t>
            </a:r>
            <a:endParaRPr lang="ja-JP" altLang="ja-JP" sz="1800" b="0" i="0" u="none" strike="noStrike" dirty="0">
              <a:solidFill>
                <a:schemeClr val="tx2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endParaRPr kumimoji="1" lang="ja-JP" altLang="en-US" sz="1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347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41606"/>
          </a:xfrm>
        </p:spPr>
        <p:txBody>
          <a:bodyPr>
            <a:normAutofit/>
          </a:bodyPr>
          <a:lstStyle/>
          <a:p>
            <a:r>
              <a:rPr lang="ja-JP" altLang="en-US" sz="4400" dirty="0"/>
              <a:t>授業の進め方の種類</a:t>
            </a:r>
            <a:r>
              <a:rPr lang="en-US" altLang="ja-JP" sz="4400" dirty="0"/>
              <a:t>(3)</a:t>
            </a:r>
            <a:endParaRPr kumimoji="1"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2233246"/>
            <a:ext cx="9144000" cy="3024554"/>
          </a:xfrm>
        </p:spPr>
        <p:txBody>
          <a:bodyPr>
            <a:normAutofit/>
          </a:bodyPr>
          <a:lstStyle/>
          <a:p>
            <a:pPr algn="l" fontAlgn="t">
              <a:spcBef>
                <a:spcPts val="0"/>
              </a:spcBef>
            </a:pPr>
            <a:r>
              <a:rPr lang="en-US" altLang="ja-JP" sz="1800" b="1" dirty="0">
                <a:solidFill>
                  <a:srgbClr val="FFFFFF"/>
                </a:solidFill>
                <a:latin typeface="游ゴシック" panose="020B0400000000000000" pitchFamily="50" charset="-128"/>
              </a:rPr>
              <a:t>【L</a:t>
            </a:r>
            <a:r>
              <a:rPr lang="ja-JP" altLang="ja-JP" sz="1800" b="1" dirty="0" err="1">
                <a:solidFill>
                  <a:srgbClr val="FFFFFF"/>
                </a:solidFill>
                <a:latin typeface="游ゴシック" panose="020B0400000000000000" pitchFamily="50" charset="-128"/>
              </a:rPr>
              <a:t>．</a:t>
            </a:r>
            <a:r>
              <a:rPr lang="en-US" altLang="ja-JP" sz="1800" b="1" dirty="0">
                <a:solidFill>
                  <a:srgbClr val="FFFFFF"/>
                </a:solidFill>
                <a:latin typeface="游ゴシック" panose="020B0400000000000000" pitchFamily="50" charset="-128"/>
              </a:rPr>
              <a:t>Q</a:t>
            </a:r>
            <a:r>
              <a:rPr lang="ja-JP" altLang="ja-JP" sz="1800" b="1" dirty="0" err="1">
                <a:solidFill>
                  <a:srgbClr val="FFFFFF"/>
                </a:solidFill>
                <a:latin typeface="游ゴシック" panose="020B0400000000000000" pitchFamily="50" charset="-128"/>
              </a:rPr>
              <a:t>．</a:t>
            </a:r>
            <a:r>
              <a:rPr lang="en-US" altLang="ja-JP" sz="1800" b="1" dirty="0">
                <a:solidFill>
                  <a:srgbClr val="FFFFFF"/>
                </a:solidFill>
                <a:latin typeface="游ゴシック" panose="020B0400000000000000" pitchFamily="50" charset="-128"/>
              </a:rPr>
              <a:t>】</a:t>
            </a:r>
            <a:endParaRPr lang="ja-JP" altLang="ja-JP" sz="1800" b="0" i="0" u="none" strike="noStrike" dirty="0">
              <a:effectLst/>
              <a:latin typeface="Arial" panose="020B0604020202020204" pitchFamily="34" charset="0"/>
            </a:endParaRPr>
          </a:p>
          <a:p>
            <a:pPr algn="l" fontAlgn="t">
              <a:spcBef>
                <a:spcPts val="0"/>
              </a:spcBef>
            </a:pPr>
            <a:r>
              <a:rPr lang="en-US" altLang="ja-JP" sz="1800" b="1" dirty="0">
                <a:solidFill>
                  <a:srgbClr val="7F7F7F"/>
                </a:solidFill>
                <a:latin typeface="Berlin Sans FB" panose="020E0602020502020306" pitchFamily="34" charset="0"/>
              </a:rPr>
              <a:t>【P</a:t>
            </a:r>
            <a:r>
              <a:rPr lang="en-US" altLang="ja-JP" sz="1800" b="1" dirty="0">
                <a:solidFill>
                  <a:srgbClr val="7F7F7F"/>
                </a:solidFill>
                <a:latin typeface="Arial Rounded MT Bold" panose="020F0704030504030204" pitchFamily="34" charset="0"/>
              </a:rPr>
              <a:t>.M.</a:t>
            </a:r>
            <a:r>
              <a:rPr lang="en-US" altLang="ja-JP" sz="1800" b="1" dirty="0">
                <a:solidFill>
                  <a:srgbClr val="7F7F7F"/>
                </a:solidFill>
                <a:latin typeface="Berlin Sans FB" panose="020E0602020502020306" pitchFamily="34" charset="0"/>
              </a:rPr>
              <a:t>】</a:t>
            </a:r>
            <a:r>
              <a:rPr lang="ja-JP" altLang="en-US" sz="1800" b="1" dirty="0">
                <a:solidFill>
                  <a:srgbClr val="7F7F7F"/>
                </a:solidFill>
                <a:latin typeface="Berlin Sans FB" panose="020E0602020502020306" pitchFamily="34" charset="0"/>
              </a:rPr>
              <a:t>　　</a:t>
            </a:r>
            <a:r>
              <a:rPr lang="en-US" altLang="ja-JP" sz="1800" b="1" dirty="0">
                <a:solidFill>
                  <a:srgbClr val="7F7F7F"/>
                </a:solidFill>
                <a:latin typeface="Berlin Sans FB" panose="020E0602020502020306" pitchFamily="34" charset="0"/>
              </a:rPr>
              <a:t>Practice Makes you perfect</a:t>
            </a:r>
          </a:p>
          <a:p>
            <a:pPr algn="l" fontAlgn="t">
              <a:spcBef>
                <a:spcPts val="0"/>
              </a:spcBef>
            </a:pPr>
            <a:endParaRPr lang="en-US" altLang="ja-JP" sz="1800" b="1" dirty="0">
              <a:solidFill>
                <a:srgbClr val="7F7F7F"/>
              </a:solidFill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endParaRPr lang="en-US" altLang="ja-JP" sz="1800" b="1" i="0" u="none" strike="noStrike" dirty="0">
              <a:solidFill>
                <a:srgbClr val="7F7F7F"/>
              </a:solidFill>
              <a:effectLst/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r>
              <a:rPr lang="en-US" altLang="ja-JP" sz="1800" b="1" dirty="0">
                <a:solidFill>
                  <a:srgbClr val="7F7F7F"/>
                </a:solidFill>
                <a:latin typeface="Berlin Sans FB" panose="020E0602020502020306" pitchFamily="34" charset="0"/>
              </a:rPr>
              <a:t> </a:t>
            </a:r>
            <a:r>
              <a:rPr lang="ja-JP" altLang="en-US" sz="1800" b="1" dirty="0">
                <a:solidFill>
                  <a:srgbClr val="7F7F7F"/>
                </a:solidFill>
                <a:latin typeface="Berlin Sans FB" panose="020E0602020502020306" pitchFamily="34" charset="0"/>
              </a:rPr>
              <a:t>　</a:t>
            </a:r>
            <a:r>
              <a:rPr lang="ja-JP" altLang="en-US" sz="1800" b="1" dirty="0">
                <a:solidFill>
                  <a:schemeClr val="bg2">
                    <a:lumMod val="10000"/>
                  </a:schemeClr>
                </a:solidFill>
                <a:latin typeface="Berlin Sans FB" panose="020E0602020502020306" pitchFamily="34" charset="0"/>
              </a:rPr>
              <a:t>これまでの練習の成果が、教科書や問題集の問いに通用するかどうか確かめ</a:t>
            </a:r>
            <a:r>
              <a:rPr lang="ja-JP" altLang="en-US" sz="1800" b="1" dirty="0" err="1">
                <a:solidFill>
                  <a:schemeClr val="bg2">
                    <a:lumMod val="10000"/>
                  </a:schemeClr>
                </a:solidFill>
                <a:latin typeface="Berlin Sans FB" panose="020E0602020502020306" pitchFamily="34" charset="0"/>
              </a:rPr>
              <a:t>ま</a:t>
            </a:r>
            <a:endParaRPr lang="en-US" altLang="ja-JP" sz="1800" b="1" dirty="0">
              <a:solidFill>
                <a:schemeClr val="bg2">
                  <a:lumMod val="10000"/>
                </a:schemeClr>
              </a:solidFill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endParaRPr lang="en-US" altLang="ja-JP" sz="1800" b="1" dirty="0">
              <a:solidFill>
                <a:schemeClr val="bg2">
                  <a:lumMod val="10000"/>
                </a:schemeClr>
              </a:solidFill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r>
              <a:rPr lang="ja-JP" altLang="en-US" sz="1800" b="1" dirty="0">
                <a:solidFill>
                  <a:schemeClr val="bg2">
                    <a:lumMod val="10000"/>
                  </a:schemeClr>
                </a:solidFill>
                <a:latin typeface="Berlin Sans FB" panose="020E0602020502020306" pitchFamily="34" charset="0"/>
              </a:rPr>
              <a:t>しょう。基本のフォームがしっかりしていれば、左右に振られても大丈夫。</a:t>
            </a:r>
            <a:endParaRPr lang="en-US" altLang="ja-JP" sz="1800" b="1" dirty="0">
              <a:solidFill>
                <a:schemeClr val="bg2">
                  <a:lumMod val="10000"/>
                </a:schemeClr>
              </a:solidFill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endParaRPr kumimoji="1" lang="en-US" altLang="ja-JP" sz="1800" b="1" dirty="0">
              <a:solidFill>
                <a:schemeClr val="bg2">
                  <a:lumMod val="10000"/>
                </a:schemeClr>
              </a:solidFill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r>
              <a:rPr lang="ja-JP" altLang="en-US" sz="1800" b="1" dirty="0">
                <a:solidFill>
                  <a:schemeClr val="bg2">
                    <a:lumMod val="10000"/>
                  </a:schemeClr>
                </a:solidFill>
                <a:latin typeface="Berlin Sans FB" panose="020E0602020502020306" pitchFamily="34" charset="0"/>
              </a:rPr>
              <a:t>　ペアで好きな問題を選んで、クラスの他の人に説明（一方が書いた答案を、他方</a:t>
            </a:r>
            <a:endParaRPr lang="en-US" altLang="ja-JP" sz="1800" b="1" dirty="0">
              <a:solidFill>
                <a:schemeClr val="bg2">
                  <a:lumMod val="10000"/>
                </a:schemeClr>
              </a:solidFill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endParaRPr lang="en-US" altLang="ja-JP" sz="1800" b="1" dirty="0">
              <a:solidFill>
                <a:schemeClr val="bg2">
                  <a:lumMod val="10000"/>
                </a:schemeClr>
              </a:solidFill>
              <a:latin typeface="Berlin Sans FB" panose="020E0602020502020306" pitchFamily="34" charset="0"/>
            </a:endParaRPr>
          </a:p>
          <a:p>
            <a:pPr algn="l" fontAlgn="t">
              <a:spcBef>
                <a:spcPts val="0"/>
              </a:spcBef>
            </a:pPr>
            <a:r>
              <a:rPr lang="ja-JP" altLang="en-US" sz="1800" b="1" dirty="0">
                <a:solidFill>
                  <a:schemeClr val="bg2">
                    <a:lumMod val="10000"/>
                  </a:schemeClr>
                </a:solidFill>
                <a:latin typeface="Berlin Sans FB" panose="020E0602020502020306" pitchFamily="34" charset="0"/>
              </a:rPr>
              <a:t>が黒板で説明）します。プレゼンの練習にもなります。</a:t>
            </a:r>
            <a:endParaRPr kumimoji="1" lang="ja-JP" altLang="en-US" sz="18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095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831</Words>
  <Application>Microsoft Office PowerPoint</Application>
  <PresentationFormat>ワイド画面</PresentationFormat>
  <Paragraphs>99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9" baseType="lpstr">
      <vt:lpstr>HGP創英角ｺﾞｼｯｸUB</vt:lpstr>
      <vt:lpstr>あずきフォント</vt:lpstr>
      <vt:lpstr>游ゴシック</vt:lpstr>
      <vt:lpstr>游ゴシック Light</vt:lpstr>
      <vt:lpstr>Arial</vt:lpstr>
      <vt:lpstr>Arial Rounded MT Bold</vt:lpstr>
      <vt:lpstr>Berlin Sans FB</vt:lpstr>
      <vt:lpstr>Office テーマ</vt:lpstr>
      <vt:lpstr>授業の進め方の手順</vt:lpstr>
      <vt:lpstr>数学の授業へ期待すること</vt:lpstr>
      <vt:lpstr>覚えるべき「公式」を軽減…とは？</vt:lpstr>
      <vt:lpstr>覚えるには、繰り返しだけではなく…</vt:lpstr>
      <vt:lpstr>ノートの３つの機能</vt:lpstr>
      <vt:lpstr>授業の進め方の種類</vt:lpstr>
      <vt:lpstr>授業の進め方の種類(1)</vt:lpstr>
      <vt:lpstr>授業の進め方の種類(2)</vt:lpstr>
      <vt:lpstr>授業の進め方の種類(3)</vt:lpstr>
      <vt:lpstr>授業の進め方の種類(4)</vt:lpstr>
      <vt:lpstr>授業の進め方の種類(∞)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授業の進め方の手順</dc:title>
  <dc:creator>正田　良</dc:creator>
  <cp:lastModifiedBy>rio1957@gakushikai.jp</cp:lastModifiedBy>
  <cp:revision>7</cp:revision>
  <dcterms:created xsi:type="dcterms:W3CDTF">2023-02-24T04:06:18Z</dcterms:created>
  <dcterms:modified xsi:type="dcterms:W3CDTF">2023-03-09T14:41:15Z</dcterms:modified>
</cp:coreProperties>
</file>