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9" r:id="rId2"/>
    <p:sldId id="270" r:id="rId3"/>
    <p:sldId id="271" r:id="rId4"/>
    <p:sldId id="272" r:id="rId5"/>
    <p:sldId id="257" r:id="rId6"/>
    <p:sldId id="260" r:id="rId7"/>
    <p:sldId id="262" r:id="rId8"/>
    <p:sldId id="264" r:id="rId9"/>
    <p:sldId id="265" r:id="rId10"/>
    <p:sldId id="266" r:id="rId11"/>
    <p:sldId id="267" r:id="rId12"/>
    <p:sldId id="273" r:id="rId13"/>
    <p:sldId id="274" r:id="rId14"/>
    <p:sldId id="268" r:id="rId15"/>
    <p:sldId id="263" r:id="rId16"/>
    <p:sldId id="279" r:id="rId17"/>
    <p:sldId id="276" r:id="rId18"/>
    <p:sldId id="277" r:id="rId19"/>
    <p:sldId id="278"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3108613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62373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208988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387155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277494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375158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290058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166918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318407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1780929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F5D760-44CE-43D2-A858-483BAC30E066}"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240717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5D760-44CE-43D2-A858-483BAC30E066}" type="datetimeFigureOut">
              <a:rPr kumimoji="1" lang="ja-JP" altLang="en-US" smtClean="0"/>
              <a:t>2022/6/20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255DA-728D-4DCB-B3AA-0773925EEDA0}" type="slidenum">
              <a:rPr kumimoji="1" lang="ja-JP" altLang="en-US" smtClean="0"/>
              <a:t>‹#›</a:t>
            </a:fld>
            <a:endParaRPr kumimoji="1" lang="ja-JP" altLang="en-US"/>
          </a:p>
        </p:txBody>
      </p:sp>
    </p:spTree>
    <p:extLst>
      <p:ext uri="{BB962C8B-B14F-4D97-AF65-F5344CB8AC3E}">
        <p14:creationId xmlns:p14="http://schemas.microsoft.com/office/powerpoint/2010/main" val="33808057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o1957@gakushikai.jp"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seed.resemom.jp/article/2021/02/03/1071.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8B4C63-E61A-4F65-918D-4FBE3B65E0BE}"/>
              </a:ext>
            </a:extLst>
          </p:cNvPr>
          <p:cNvSpPr txBox="1"/>
          <p:nvPr/>
        </p:nvSpPr>
        <p:spPr>
          <a:xfrm>
            <a:off x="851338" y="945930"/>
            <a:ext cx="9916511" cy="4154984"/>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wrap="square">
            <a:spAutoFit/>
          </a:bodyPr>
          <a:lstStyle/>
          <a:p>
            <a:pPr algn="ctr"/>
            <a:r>
              <a:rPr lang="ja-JP" altLang="ja-JP" sz="2000" kern="100" dirty="0">
                <a:solidFill>
                  <a:srgbClr val="002060"/>
                </a:solidFill>
                <a:effectLst/>
              </a:rPr>
              <a:t>全道数学教育研究大会</a:t>
            </a:r>
          </a:p>
          <a:p>
            <a:pPr algn="ctr"/>
            <a:r>
              <a:rPr lang="en-US" altLang="ja-JP" sz="2000" kern="100" dirty="0">
                <a:solidFill>
                  <a:srgbClr val="002060"/>
                </a:solidFill>
                <a:effectLst/>
              </a:rPr>
              <a:t>2022</a:t>
            </a:r>
            <a:r>
              <a:rPr lang="ja-JP" altLang="ja-JP" sz="2000" kern="100" dirty="0">
                <a:solidFill>
                  <a:srgbClr val="002060"/>
                </a:solidFill>
                <a:effectLst/>
              </a:rPr>
              <a:t>年</a:t>
            </a:r>
            <a:r>
              <a:rPr lang="en-US" altLang="ja-JP" sz="2000" kern="100" dirty="0">
                <a:solidFill>
                  <a:srgbClr val="002060"/>
                </a:solidFill>
                <a:effectLst/>
              </a:rPr>
              <a:t>7</a:t>
            </a:r>
            <a:r>
              <a:rPr lang="ja-JP" altLang="ja-JP" sz="2000" kern="100" dirty="0">
                <a:solidFill>
                  <a:srgbClr val="002060"/>
                </a:solidFill>
                <a:effectLst/>
              </a:rPr>
              <a:t>月</a:t>
            </a:r>
            <a:r>
              <a:rPr lang="en-US" altLang="ja-JP" sz="2000" kern="100" dirty="0">
                <a:solidFill>
                  <a:srgbClr val="002060"/>
                </a:solidFill>
                <a:effectLst/>
              </a:rPr>
              <a:t>28</a:t>
            </a:r>
            <a:r>
              <a:rPr lang="ja-JP" altLang="ja-JP" sz="2000" kern="100" dirty="0">
                <a:solidFill>
                  <a:srgbClr val="002060"/>
                </a:solidFill>
                <a:effectLst/>
              </a:rPr>
              <a:t>日（木）</a:t>
            </a:r>
            <a:r>
              <a:rPr lang="en-US" altLang="ja-JP" sz="2000" kern="100" dirty="0">
                <a:solidFill>
                  <a:srgbClr val="002060"/>
                </a:solidFill>
                <a:effectLst/>
              </a:rPr>
              <a:t>29</a:t>
            </a:r>
            <a:r>
              <a:rPr lang="ja-JP" altLang="ja-JP" sz="2000" kern="100" dirty="0">
                <a:solidFill>
                  <a:srgbClr val="002060"/>
                </a:solidFill>
                <a:effectLst/>
              </a:rPr>
              <a:t>日（金）＠小樽明峰高等学校</a:t>
            </a:r>
          </a:p>
          <a:p>
            <a:pPr algn="ctr"/>
            <a:endParaRPr lang="en-US" altLang="ja-JP" sz="3200" kern="100" dirty="0">
              <a:solidFill>
                <a:srgbClr val="002060"/>
              </a:solidFill>
              <a:effectLst/>
            </a:endParaRPr>
          </a:p>
          <a:p>
            <a:pPr algn="ctr"/>
            <a:r>
              <a:rPr lang="ja-JP" altLang="ja-JP" sz="3200" kern="100" dirty="0">
                <a:solidFill>
                  <a:srgbClr val="002060"/>
                </a:solidFill>
                <a:effectLst/>
              </a:rPr>
              <a:t>講演</a:t>
            </a:r>
          </a:p>
          <a:p>
            <a:pPr algn="ctr"/>
            <a:r>
              <a:rPr lang="ja-JP" altLang="en-US" sz="2000" kern="100" dirty="0">
                <a:solidFill>
                  <a:srgbClr val="002060"/>
                </a:solidFill>
                <a:effectLst/>
              </a:rPr>
              <a:t>（</a:t>
            </a:r>
            <a:r>
              <a:rPr lang="en-US" altLang="ja-JP" sz="2000" kern="100" dirty="0">
                <a:solidFill>
                  <a:srgbClr val="002060"/>
                </a:solidFill>
                <a:effectLst/>
              </a:rPr>
              <a:t>7</a:t>
            </a:r>
            <a:r>
              <a:rPr lang="ja-JP" altLang="ja-JP" sz="2000" kern="100" dirty="0">
                <a:solidFill>
                  <a:srgbClr val="002060"/>
                </a:solidFill>
                <a:effectLst/>
              </a:rPr>
              <a:t>月</a:t>
            </a:r>
            <a:r>
              <a:rPr lang="en-US" altLang="ja-JP" sz="2000" kern="100" dirty="0">
                <a:solidFill>
                  <a:srgbClr val="002060"/>
                </a:solidFill>
                <a:effectLst/>
              </a:rPr>
              <a:t>28</a:t>
            </a:r>
            <a:r>
              <a:rPr lang="ja-JP" altLang="ja-JP" sz="2000" kern="100" dirty="0">
                <a:solidFill>
                  <a:srgbClr val="002060"/>
                </a:solidFill>
                <a:effectLst/>
              </a:rPr>
              <a:t>日</a:t>
            </a:r>
            <a:r>
              <a:rPr lang="en-US" altLang="ja-JP" sz="2000" kern="100" dirty="0">
                <a:solidFill>
                  <a:srgbClr val="002060"/>
                </a:solidFill>
                <a:effectLst/>
              </a:rPr>
              <a:t>11</a:t>
            </a:r>
            <a:r>
              <a:rPr lang="ja-JP" altLang="en-US" sz="2000" kern="100" dirty="0">
                <a:solidFill>
                  <a:srgbClr val="002060"/>
                </a:solidFill>
                <a:effectLst/>
              </a:rPr>
              <a:t>：</a:t>
            </a:r>
            <a:r>
              <a:rPr lang="en-US" altLang="ja-JP" sz="2000" kern="100" dirty="0">
                <a:solidFill>
                  <a:srgbClr val="002060"/>
                </a:solidFill>
                <a:effectLst/>
              </a:rPr>
              <a:t>00</a:t>
            </a:r>
            <a:r>
              <a:rPr lang="ja-JP" altLang="en-US" sz="2000" kern="100" dirty="0">
                <a:solidFill>
                  <a:srgbClr val="002060"/>
                </a:solidFill>
                <a:effectLst/>
              </a:rPr>
              <a:t>～</a:t>
            </a:r>
            <a:r>
              <a:rPr lang="en-US" altLang="ja-JP" sz="2000" kern="100" dirty="0">
                <a:solidFill>
                  <a:srgbClr val="002060"/>
                </a:solidFill>
                <a:effectLst/>
              </a:rPr>
              <a:t>12</a:t>
            </a:r>
            <a:r>
              <a:rPr lang="ja-JP" altLang="en-US" sz="2000" kern="100" dirty="0">
                <a:solidFill>
                  <a:srgbClr val="002060"/>
                </a:solidFill>
                <a:effectLst/>
              </a:rPr>
              <a:t>：</a:t>
            </a:r>
            <a:r>
              <a:rPr lang="en-US" altLang="ja-JP" sz="2000" kern="100" dirty="0">
                <a:solidFill>
                  <a:srgbClr val="002060"/>
                </a:solidFill>
                <a:effectLst/>
              </a:rPr>
              <a:t>00</a:t>
            </a:r>
            <a:r>
              <a:rPr lang="ja-JP" altLang="en-US" sz="2000" kern="100" dirty="0">
                <a:solidFill>
                  <a:srgbClr val="002060"/>
                </a:solidFill>
                <a:effectLst/>
              </a:rPr>
              <a:t>）</a:t>
            </a:r>
            <a:endParaRPr lang="en-US" altLang="ja-JP" sz="2000" kern="100" dirty="0">
              <a:solidFill>
                <a:srgbClr val="002060"/>
              </a:solidFill>
            </a:endParaRPr>
          </a:p>
          <a:p>
            <a:pPr algn="ctr"/>
            <a:endParaRPr lang="ja-JP" altLang="ja-JP" sz="2000" kern="100" dirty="0">
              <a:solidFill>
                <a:srgbClr val="002060"/>
              </a:solidFill>
              <a:effectLst/>
            </a:endParaRPr>
          </a:p>
          <a:p>
            <a:pPr algn="ctr"/>
            <a:r>
              <a:rPr lang="ja-JP" altLang="ja-JP" sz="4000" kern="100" dirty="0">
                <a:solidFill>
                  <a:srgbClr val="002060"/>
                </a:solidFill>
                <a:effectLst/>
                <a:latin typeface="けいふぉんと" panose="02000600000000000000" pitchFamily="2" charset="-128"/>
                <a:ea typeface="けいふぉんと" panose="02000600000000000000" pitchFamily="2" charset="-128"/>
              </a:rPr>
              <a:t>点の高い子って，良い子でしょうか。</a:t>
            </a:r>
          </a:p>
          <a:p>
            <a:pPr algn="r"/>
            <a:r>
              <a:rPr lang="en-US" altLang="ja-JP" sz="3200" kern="100" dirty="0">
                <a:solidFill>
                  <a:srgbClr val="002060"/>
                </a:solidFill>
                <a:effectLst/>
              </a:rPr>
              <a:t> </a:t>
            </a:r>
            <a:endParaRPr lang="ja-JP" altLang="ja-JP" sz="3200" kern="100" dirty="0">
              <a:solidFill>
                <a:srgbClr val="002060"/>
              </a:solidFill>
              <a:effectLst/>
            </a:endParaRPr>
          </a:p>
          <a:p>
            <a:pPr algn="r"/>
            <a:r>
              <a:rPr lang="ja-JP" altLang="ja-JP" sz="2400" kern="100" dirty="0">
                <a:solidFill>
                  <a:srgbClr val="002060"/>
                </a:solidFill>
                <a:effectLst/>
                <a:latin typeface="Microsoft GothicNeo Light" panose="020B0503020000020004" pitchFamily="34" charset="-127"/>
                <a:ea typeface="Microsoft GothicNeo Light" panose="020B0503020000020004" pitchFamily="34" charset="-127"/>
                <a:cs typeface="Microsoft GothicNeo Light" panose="020B0503020000020004" pitchFamily="34" charset="-127"/>
              </a:rPr>
              <a:t>正　田　　　良（</a:t>
            </a:r>
            <a:r>
              <a:rPr lang="en-US" altLang="ja-JP" sz="2400" kern="100" dirty="0">
                <a:solidFill>
                  <a:srgbClr val="002060"/>
                </a:solidFill>
                <a:effectLst/>
                <a:latin typeface="Comic Sans MS" panose="030F0702030302020204" pitchFamily="66" charset="0"/>
                <a:ea typeface="Microsoft GothicNeo Light" panose="020B0503020000020004" pitchFamily="34" charset="-127"/>
                <a:cs typeface="Microsoft GothicNeo Light" panose="020B0503020000020004" pitchFamily="34" charset="-127"/>
                <a:hlinkClick r:id="rId2"/>
              </a:rPr>
              <a:t>rio1957@gakushikai.jp</a:t>
            </a:r>
            <a:r>
              <a:rPr lang="ja-JP" altLang="ja-JP" sz="2400" kern="100" dirty="0">
                <a:solidFill>
                  <a:srgbClr val="002060"/>
                </a:solidFill>
                <a:effectLst/>
                <a:latin typeface="Microsoft GothicNeo Light" panose="020B0503020000020004" pitchFamily="34" charset="-127"/>
                <a:ea typeface="Microsoft GothicNeo Light" panose="020B0503020000020004" pitchFamily="34" charset="-127"/>
                <a:cs typeface="Microsoft GothicNeo Light" panose="020B0503020000020004" pitchFamily="34" charset="-127"/>
              </a:rPr>
              <a:t>）</a:t>
            </a:r>
            <a:endParaRPr lang="en-US" altLang="ja-JP" sz="2400" kern="100" dirty="0">
              <a:solidFill>
                <a:srgbClr val="002060"/>
              </a:solidFill>
              <a:effectLst/>
              <a:latin typeface="Microsoft GothicNeo Light" panose="020B0503020000020004" pitchFamily="34" charset="-127"/>
              <a:ea typeface="Microsoft GothicNeo Light" panose="020B0503020000020004" pitchFamily="34" charset="-127"/>
              <a:cs typeface="Microsoft GothicNeo Light" panose="020B0503020000020004" pitchFamily="34" charset="-127"/>
            </a:endParaRPr>
          </a:p>
          <a:p>
            <a:pPr algn="r"/>
            <a:endParaRPr lang="ja-JP" altLang="ja-JP" sz="2400" kern="100" dirty="0">
              <a:solidFill>
                <a:srgbClr val="002060"/>
              </a:solidFill>
              <a:effectLst/>
              <a:latin typeface="Microsoft GothicNeo Light" panose="020B0503020000020004" pitchFamily="34" charset="-127"/>
              <a:ea typeface="Microsoft GothicNeo Light" panose="020B0503020000020004" pitchFamily="34" charset="-127"/>
              <a:cs typeface="Microsoft GothicNeo Light" panose="020B0503020000020004" pitchFamily="34" charset="-127"/>
            </a:endParaRPr>
          </a:p>
        </p:txBody>
      </p:sp>
    </p:spTree>
    <p:extLst>
      <p:ext uri="{BB962C8B-B14F-4D97-AF65-F5344CB8AC3E}">
        <p14:creationId xmlns:p14="http://schemas.microsoft.com/office/powerpoint/2010/main" val="2148458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a:bodyPr>
          <a:lstStyle/>
          <a:p>
            <a:br>
              <a:rPr kumimoji="1" lang="en-US" altLang="ja-JP" sz="4000" dirty="0">
                <a:solidFill>
                  <a:srgbClr val="FFFFFF"/>
                </a:solidFill>
              </a:rPr>
            </a:br>
            <a:br>
              <a:rPr kumimoji="1" lang="en-US" altLang="ja-JP" sz="4000" dirty="0">
                <a:solidFill>
                  <a:srgbClr val="FFFFFF"/>
                </a:solidFill>
              </a:rPr>
            </a:br>
            <a:r>
              <a:rPr kumimoji="1" lang="ja-JP" altLang="en-US" sz="4000" dirty="0">
                <a:solidFill>
                  <a:srgbClr val="FFFFFF"/>
                </a:solidFill>
              </a:rPr>
              <a:t>メンタルに入り込む。</a:t>
            </a: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4027261259"/>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1980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1981</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　ＩＥＡ第２回</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・日本の子は数学が嫌い</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・中学での学力格差。</a:t>
                      </a: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1990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1800" kern="1200" dirty="0">
                          <a:solidFill>
                            <a:schemeClr val="tx1"/>
                          </a:solidFill>
                          <a:effectLst/>
                          <a:latin typeface="+mn-lt"/>
                          <a:ea typeface="+mn-ea"/>
                          <a:cs typeface="+mn-cs"/>
                        </a:rPr>
                        <a:t>「自力解決」を含む平成の４段階指導。</a:t>
                      </a:r>
                      <a:r>
                        <a:rPr kumimoji="1" lang="ja-JP" altLang="en-US" sz="1800" kern="1200" dirty="0">
                          <a:solidFill>
                            <a:schemeClr val="tx1"/>
                          </a:solidFill>
                          <a:effectLst/>
                          <a:latin typeface="+mn-lt"/>
                          <a:ea typeface="+mn-ea"/>
                          <a:cs typeface="+mn-cs"/>
                        </a:rPr>
                        <a:t>（</a:t>
                      </a:r>
                      <a:r>
                        <a:rPr kumimoji="1" lang="en-US" altLang="ja-JP" sz="1800" kern="1200" dirty="0">
                          <a:solidFill>
                            <a:schemeClr val="tx1"/>
                          </a:solidFill>
                          <a:effectLst/>
                          <a:latin typeface="+mn-lt"/>
                          <a:ea typeface="+mn-ea"/>
                          <a:cs typeface="+mn-cs"/>
                        </a:rPr>
                        <a:t>1986</a:t>
                      </a:r>
                      <a:r>
                        <a:rPr kumimoji="1" lang="ja-JP" altLang="en-US" sz="1800" kern="1200" dirty="0">
                          <a:solidFill>
                            <a:schemeClr val="tx1"/>
                          </a:solidFill>
                          <a:effectLst/>
                          <a:latin typeface="+mn-lt"/>
                          <a:ea typeface="+mn-ea"/>
                          <a:cs typeface="+mn-cs"/>
                        </a:rPr>
                        <a:t>）</a:t>
                      </a:r>
                      <a:endParaRPr kumimoji="1" lang="ja-JP" altLang="ja-JP" sz="1800" kern="1200" dirty="0">
                        <a:solidFill>
                          <a:schemeClr val="tx1"/>
                        </a:solidFill>
                        <a:effectLst/>
                        <a:latin typeface="+mn-lt"/>
                        <a:ea typeface="+mn-ea"/>
                        <a:cs typeface="+mn-cs"/>
                      </a:endParaRPr>
                    </a:p>
                    <a:p>
                      <a:pPr algn="l" rtl="0" fontAlgn="t"/>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・いじめの陰湿化。都市部での「学級崩壊」</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・「観点別」の重視。ただその測定方法は？</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2000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2000" kern="1200" dirty="0">
                          <a:solidFill>
                            <a:schemeClr val="tx1"/>
                          </a:solidFill>
                          <a:effectLst/>
                          <a:latin typeface="+mn-lt"/>
                          <a:ea typeface="+mn-ea"/>
                          <a:cs typeface="+mn-cs"/>
                        </a:rPr>
                        <a:t>新自由主義的政策</a:t>
                      </a:r>
                      <a:r>
                        <a:rPr kumimoji="1" lang="ja-JP" altLang="en-US" sz="2000" kern="1200" dirty="0">
                          <a:solidFill>
                            <a:schemeClr val="tx1"/>
                          </a:solidFill>
                          <a:effectLst/>
                          <a:latin typeface="+mn-lt"/>
                          <a:ea typeface="+mn-ea"/>
                          <a:cs typeface="+mn-cs"/>
                        </a:rPr>
                        <a:t>　規制緩和と自己責任</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2000" kern="1200" dirty="0">
                          <a:solidFill>
                            <a:schemeClr val="tx1"/>
                          </a:solidFill>
                          <a:effectLst/>
                          <a:latin typeface="+mn-lt"/>
                          <a:ea typeface="+mn-ea"/>
                          <a:cs typeface="+mn-cs"/>
                        </a:rPr>
                        <a:t>経済格差が学力格差</a:t>
                      </a:r>
                      <a:r>
                        <a:rPr kumimoji="1" lang="ja-JP" altLang="en-US" sz="2000" kern="1200" dirty="0">
                          <a:solidFill>
                            <a:schemeClr val="tx1"/>
                          </a:solidFill>
                          <a:effectLst/>
                          <a:latin typeface="+mn-lt"/>
                          <a:ea typeface="+mn-ea"/>
                          <a:cs typeface="+mn-cs"/>
                        </a:rPr>
                        <a:t>を</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・企業の採用試験「</a:t>
                      </a:r>
                      <a:r>
                        <a:rPr kumimoji="1" lang="ja-JP" altLang="ja-JP" sz="2000" kern="1200" dirty="0">
                          <a:solidFill>
                            <a:schemeClr val="tx1"/>
                          </a:solidFill>
                          <a:effectLst/>
                          <a:latin typeface="+mn-lt"/>
                          <a:ea typeface="+mn-ea"/>
                          <a:cs typeface="+mn-cs"/>
                        </a:rPr>
                        <a:t>ハイパー・メリトクラシー</a:t>
                      </a:r>
                      <a:r>
                        <a:rPr kumimoji="1" lang="ja-JP" altLang="en-US" sz="2000" kern="1200" dirty="0">
                          <a:solidFill>
                            <a:schemeClr val="tx1"/>
                          </a:solidFill>
                          <a:effectLst/>
                          <a:latin typeface="+mn-lt"/>
                          <a:ea typeface="+mn-ea"/>
                          <a:cs typeface="+mn-cs"/>
                        </a:rPr>
                        <a:t>」</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1329207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4272454"/>
          </a:xfrm>
        </p:spPr>
        <p:txBody>
          <a:bodyPr anchor="b">
            <a:normAutofit fontScale="90000"/>
          </a:bodyPr>
          <a:lstStyle/>
          <a:p>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r>
              <a:rPr kumimoji="1" lang="ja-JP" altLang="en-US" sz="4000" dirty="0">
                <a:solidFill>
                  <a:srgbClr val="FFFFFF"/>
                </a:solidFill>
              </a:rPr>
              <a:t>「調査」に　</a:t>
            </a:r>
            <a:br>
              <a:rPr kumimoji="1" lang="ja-JP" altLang="en-US" sz="4000" dirty="0">
                <a:solidFill>
                  <a:srgbClr val="FFFFFF"/>
                </a:solidFill>
              </a:rPr>
            </a:br>
            <a:r>
              <a:rPr kumimoji="1" lang="ja-JP" altLang="en-US" sz="4000" dirty="0">
                <a:solidFill>
                  <a:srgbClr val="FFFFFF"/>
                </a:solidFill>
              </a:rPr>
              <a:t>翻弄される</a:t>
            </a:r>
            <a:br>
              <a:rPr kumimoji="1" lang="ja-JP" altLang="en-US" sz="4000" dirty="0">
                <a:solidFill>
                  <a:srgbClr val="FFFFFF"/>
                </a:solidFill>
              </a:rPr>
            </a:br>
            <a:br>
              <a:rPr kumimoji="1" lang="en-US" altLang="ja-JP" sz="4000" dirty="0">
                <a:solidFill>
                  <a:srgbClr val="FFFFFF"/>
                </a:solidFill>
              </a:rPr>
            </a:br>
            <a:r>
              <a:rPr kumimoji="1" lang="ja-JP" altLang="en-US" sz="2700" dirty="0">
                <a:solidFill>
                  <a:schemeClr val="accent1">
                    <a:lumMod val="20000"/>
                    <a:lumOff val="80000"/>
                  </a:schemeClr>
                </a:solidFill>
                <a:latin typeface="S2G海フォント" panose="02000609000000000000" pitchFamily="1" charset="-128"/>
                <a:ea typeface="S2G海フォント" panose="02000609000000000000" pitchFamily="1" charset="-128"/>
              </a:rPr>
              <a:t>（平均点の高い学校は，良い学校ですか？）</a:t>
            </a:r>
            <a:br>
              <a:rPr kumimoji="1" lang="en-US" altLang="ja-JP" sz="2700" dirty="0">
                <a:solidFill>
                  <a:srgbClr val="FFFFFF"/>
                </a:solidFill>
                <a:latin typeface="S2G海フォント" panose="02000609000000000000" pitchFamily="1" charset="-128"/>
                <a:ea typeface="S2G海フォント" panose="02000609000000000000" pitchFamily="1" charset="-128"/>
              </a:rPr>
            </a:br>
            <a:br>
              <a:rPr kumimoji="1" lang="en-US" altLang="ja-JP" sz="4000" dirty="0">
                <a:solidFill>
                  <a:srgbClr val="FFFFFF"/>
                </a:solidFill>
              </a:rPr>
            </a:b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161441521"/>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1990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・インタネットとパソコンの普及</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2000" kern="1200" dirty="0">
                          <a:solidFill>
                            <a:schemeClr val="tx1"/>
                          </a:solidFill>
                          <a:effectLst/>
                          <a:latin typeface="+mn-lt"/>
                          <a:ea typeface="+mn-ea"/>
                          <a:cs typeface="+mn-cs"/>
                        </a:rPr>
                        <a:t>教科書の判型</a:t>
                      </a:r>
                      <a:r>
                        <a:rPr kumimoji="1" lang="ja-JP" altLang="en-US" sz="2000" kern="1200" dirty="0">
                          <a:solidFill>
                            <a:schemeClr val="tx1"/>
                          </a:solidFill>
                          <a:effectLst/>
                          <a:latin typeface="+mn-lt"/>
                          <a:ea typeface="+mn-ea"/>
                          <a:cs typeface="+mn-cs"/>
                        </a:rPr>
                        <a:t>（ビジュアル）</a:t>
                      </a:r>
                      <a:r>
                        <a:rPr kumimoji="1" lang="ja-JP" altLang="ja-JP" sz="2000" kern="1200" dirty="0">
                          <a:solidFill>
                            <a:schemeClr val="tx1"/>
                          </a:solidFill>
                          <a:effectLst/>
                          <a:latin typeface="+mn-lt"/>
                          <a:ea typeface="+mn-ea"/>
                          <a:cs typeface="+mn-cs"/>
                        </a:rPr>
                        <a:t>。「吹き出し」</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・バブル景気</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1986-91</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1997</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：バブル破綻</a:t>
                      </a:r>
                    </a:p>
                    <a:p>
                      <a:pPr algn="l" rtl="0" fontAlgn="t"/>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2000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1800" kern="1200" dirty="0">
                          <a:solidFill>
                            <a:schemeClr val="tx1"/>
                          </a:solidFill>
                          <a:effectLst/>
                          <a:latin typeface="+mn-lt"/>
                          <a:ea typeface="+mn-ea"/>
                          <a:cs typeface="+mn-cs"/>
                        </a:rPr>
                        <a:t>苦労して大学出ることない</a:t>
                      </a:r>
                      <a:r>
                        <a:rPr kumimoji="1" lang="ja-JP" altLang="en-US" sz="1800" kern="1200" dirty="0">
                          <a:solidFill>
                            <a:schemeClr val="tx1"/>
                          </a:solidFill>
                          <a:effectLst/>
                          <a:latin typeface="+mn-lt"/>
                          <a:ea typeface="+mn-ea"/>
                          <a:cs typeface="+mn-cs"/>
                        </a:rPr>
                        <a:t>との</a:t>
                      </a:r>
                      <a:r>
                        <a:rPr kumimoji="1" lang="ja-JP" altLang="ja-JP" sz="1800" kern="1200" dirty="0">
                          <a:solidFill>
                            <a:schemeClr val="tx1"/>
                          </a:solidFill>
                          <a:effectLst/>
                          <a:latin typeface="+mn-lt"/>
                          <a:ea typeface="+mn-ea"/>
                          <a:cs typeface="+mn-cs"/>
                        </a:rPr>
                        <a:t>，</a:t>
                      </a:r>
                      <a:r>
                        <a:rPr kumimoji="1" lang="ja-JP" altLang="en-US" sz="1800" kern="1200" dirty="0">
                          <a:solidFill>
                            <a:schemeClr val="tx1"/>
                          </a:solidFill>
                          <a:effectLst/>
                          <a:latin typeface="+mn-lt"/>
                          <a:ea typeface="+mn-ea"/>
                          <a:cs typeface="+mn-cs"/>
                        </a:rPr>
                        <a:t>庶民感覚。</a:t>
                      </a:r>
                      <a:endParaRPr kumimoji="1" lang="ja-JP" altLang="ja-JP" sz="1800" kern="1200" dirty="0">
                        <a:solidFill>
                          <a:schemeClr val="tx1"/>
                        </a:solidFill>
                        <a:effectLst/>
                        <a:latin typeface="+mn-lt"/>
                        <a:ea typeface="+mn-ea"/>
                        <a:cs typeface="+mn-cs"/>
                      </a:endParaRPr>
                    </a:p>
                    <a:p>
                      <a:pPr algn="l" rtl="0" fontAlgn="t"/>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2007</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　全国学力・学習状況調査</a:t>
                      </a:r>
                    </a:p>
                    <a:p>
                      <a:pPr algn="l" rtl="0" fontAlgn="t"/>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・新自由主義的政策（聖域なく数値目標を）</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2010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1" lang="ja-JP" altLang="en-US" sz="2000" kern="1200" dirty="0">
                          <a:solidFill>
                            <a:schemeClr val="tx1"/>
                          </a:solidFill>
                          <a:effectLst/>
                          <a:latin typeface="+mn-lt"/>
                          <a:ea typeface="+mn-ea"/>
                          <a:cs typeface="+mn-cs"/>
                        </a:rPr>
                        <a:t>・</a:t>
                      </a:r>
                      <a:r>
                        <a:rPr kumimoji="1" lang="ja-JP" altLang="ja-JP" sz="2000" kern="1200" dirty="0">
                          <a:solidFill>
                            <a:schemeClr val="tx1"/>
                          </a:solidFill>
                          <a:effectLst/>
                          <a:latin typeface="+mn-lt"/>
                          <a:ea typeface="+mn-ea"/>
                          <a:cs typeface="+mn-cs"/>
                        </a:rPr>
                        <a:t>平均点のコンテスト</a:t>
                      </a:r>
                      <a:r>
                        <a:rPr kumimoji="1" lang="ja-JP" altLang="en-US" sz="2000" kern="1200" dirty="0">
                          <a:solidFill>
                            <a:schemeClr val="tx1"/>
                          </a:solidFill>
                          <a:effectLst/>
                          <a:latin typeface="+mn-lt"/>
                          <a:ea typeface="+mn-ea"/>
                          <a:cs typeface="+mn-cs"/>
                        </a:rPr>
                        <a:t>（説明責任の政策化）</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2000" kern="1200" dirty="0">
                          <a:solidFill>
                            <a:schemeClr val="tx1"/>
                          </a:solidFill>
                          <a:effectLst/>
                          <a:latin typeface="+mn-lt"/>
                          <a:ea typeface="+mn-ea"/>
                          <a:cs typeface="+mn-cs"/>
                        </a:rPr>
                        <a:t>「観点別」の出力をする</a:t>
                      </a:r>
                      <a:r>
                        <a:rPr kumimoji="1" lang="ja-JP" altLang="en-US" sz="2000" kern="1200" dirty="0">
                          <a:solidFill>
                            <a:schemeClr val="tx1"/>
                          </a:solidFill>
                          <a:effectLst/>
                          <a:latin typeface="+mn-lt"/>
                          <a:ea typeface="+mn-ea"/>
                          <a:cs typeface="+mn-cs"/>
                        </a:rPr>
                        <a:t>アプリ</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・少人数クラスでペースを合わせないと。</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30894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4272454"/>
          </a:xfrm>
        </p:spPr>
        <p:txBody>
          <a:bodyPr anchor="b">
            <a:normAutofit/>
          </a:bodyPr>
          <a:lstStyle/>
          <a:p>
            <a:br>
              <a:rPr kumimoji="1" lang="en-US" altLang="ja-JP" sz="4000" dirty="0">
                <a:solidFill>
                  <a:srgbClr val="FFFFFF"/>
                </a:solidFill>
              </a:rPr>
            </a:br>
            <a:r>
              <a:rPr lang="ja-JP" altLang="en-US" sz="4000" dirty="0">
                <a:solidFill>
                  <a:srgbClr val="FFFFFF"/>
                </a:solidFill>
              </a:rPr>
              <a:t>教育実践の継承。</a:t>
            </a:r>
            <a:br>
              <a:rPr kumimoji="1" lang="en-US" altLang="ja-JP" sz="4000" dirty="0">
                <a:solidFill>
                  <a:srgbClr val="FFFFFF"/>
                </a:solidFill>
              </a:rPr>
            </a:b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937667916"/>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2000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2000" kern="1200" dirty="0">
                          <a:solidFill>
                            <a:schemeClr val="tx1"/>
                          </a:solidFill>
                          <a:effectLst/>
                          <a:latin typeface="+mn-lt"/>
                          <a:ea typeface="+mn-ea"/>
                          <a:cs typeface="+mn-cs"/>
                        </a:rPr>
                        <a:t>教科書の判型</a:t>
                      </a:r>
                      <a:r>
                        <a:rPr kumimoji="1" lang="ja-JP" altLang="en-US" sz="2000" kern="1200" dirty="0">
                          <a:solidFill>
                            <a:schemeClr val="tx1"/>
                          </a:solidFill>
                          <a:effectLst/>
                          <a:latin typeface="+mn-lt"/>
                          <a:ea typeface="+mn-ea"/>
                          <a:cs typeface="+mn-cs"/>
                        </a:rPr>
                        <a:t>（ビジュアル）</a:t>
                      </a:r>
                      <a:r>
                        <a:rPr kumimoji="1" lang="ja-JP" altLang="ja-JP" sz="2000" kern="1200" dirty="0">
                          <a:solidFill>
                            <a:schemeClr val="tx1"/>
                          </a:solidFill>
                          <a:effectLst/>
                          <a:latin typeface="+mn-lt"/>
                          <a:ea typeface="+mn-ea"/>
                          <a:cs typeface="+mn-cs"/>
                        </a:rPr>
                        <a:t>。「吹き出し」</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p>
                      <a:pPr algn="l" rtl="0" fontAlgn="t"/>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・教員採用も超氷河期。</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・東京教師養成塾など，独自な養成・採用</a:t>
                      </a: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2010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・模擬授業などを教員採用試験の</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次試験で</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H</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１９・６月教育職員免許法改正。免許更新制</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・教員の大量退職（定年）・大量採用</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2020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・コロナ禍で</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GIGA</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構想が前倒し</a:t>
                      </a: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・自治体から自習用アプリが支給</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・事務・報告書作成　で、多忙。</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228303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0F0A7E-66DF-4EDD-B65E-5ECCF50D2761}"/>
              </a:ext>
            </a:extLst>
          </p:cNvPr>
          <p:cNvSpPr>
            <a:spLocks noGrp="1"/>
          </p:cNvSpPr>
          <p:nvPr>
            <p:ph type="title"/>
          </p:nvPr>
        </p:nvSpPr>
        <p:spPr>
          <a:xfrm>
            <a:off x="838200" y="365126"/>
            <a:ext cx="10515600" cy="643868"/>
          </a:xfrm>
        </p:spPr>
        <p:txBody>
          <a:bodyPr>
            <a:normAutofit/>
          </a:bodyPr>
          <a:lstStyle/>
          <a:p>
            <a:r>
              <a:rPr kumimoji="1" lang="en-US" altLang="ja-JP" sz="1600" dirty="0">
                <a:hlinkClick r:id="rId2"/>
              </a:rPr>
              <a:t>https://reseed.resemom.jp/article/2021/02/03/1071.html</a:t>
            </a:r>
            <a:r>
              <a:rPr kumimoji="1" lang="ja-JP" altLang="en-US" sz="1600" dirty="0"/>
              <a:t>　、文部科学省の調査結果（</a:t>
            </a:r>
            <a:r>
              <a:rPr kumimoji="1" lang="en-US" altLang="ja-JP" sz="1600" dirty="0"/>
              <a:t>2021</a:t>
            </a:r>
            <a:r>
              <a:rPr kumimoji="1" lang="ja-JP" altLang="en-US" sz="1600" dirty="0"/>
              <a:t>年</a:t>
            </a:r>
            <a:r>
              <a:rPr kumimoji="1" lang="en-US" altLang="ja-JP" sz="1600" dirty="0"/>
              <a:t>2</a:t>
            </a:r>
            <a:r>
              <a:rPr kumimoji="1" lang="ja-JP" altLang="en-US" sz="1600" dirty="0"/>
              <a:t>月</a:t>
            </a:r>
            <a:r>
              <a:rPr kumimoji="1" lang="en-US" altLang="ja-JP" sz="1600" dirty="0"/>
              <a:t>2</a:t>
            </a:r>
            <a:r>
              <a:rPr kumimoji="1" lang="ja-JP" altLang="en-US" sz="1600" dirty="0"/>
              <a:t>日）</a:t>
            </a:r>
            <a:r>
              <a:rPr kumimoji="1" lang="en-US" altLang="ja-JP" sz="1600" dirty="0"/>
              <a:t>H12</a:t>
            </a:r>
            <a:r>
              <a:rPr kumimoji="1" lang="ja-JP" altLang="en-US" sz="1600" dirty="0"/>
              <a:t>とは</a:t>
            </a:r>
            <a:r>
              <a:rPr kumimoji="1" lang="en-US" altLang="ja-JP" sz="1600" dirty="0"/>
              <a:t>2000.</a:t>
            </a:r>
            <a:endParaRPr kumimoji="1" lang="ja-JP" altLang="en-US" sz="1600" dirty="0"/>
          </a:p>
        </p:txBody>
      </p:sp>
      <p:pic>
        <p:nvPicPr>
          <p:cNvPr id="4" name="コンテンツ プレースホルダー 3">
            <a:extLst>
              <a:ext uri="{FF2B5EF4-FFF2-40B4-BE49-F238E27FC236}">
                <a16:creationId xmlns:a16="http://schemas.microsoft.com/office/drawing/2014/main" id="{384A26ED-8932-49AD-99BE-83D65F9F9E23}"/>
              </a:ext>
            </a:extLst>
          </p:cNvPr>
          <p:cNvPicPr>
            <a:picLocks noGrp="1" noChangeAspect="1"/>
          </p:cNvPicPr>
          <p:nvPr>
            <p:ph idx="1"/>
          </p:nvPr>
        </p:nvPicPr>
        <p:blipFill>
          <a:blip r:embed="rId3"/>
          <a:stretch>
            <a:fillRect/>
          </a:stretch>
        </p:blipFill>
        <p:spPr>
          <a:xfrm>
            <a:off x="1677296" y="1198179"/>
            <a:ext cx="7778691" cy="4934607"/>
          </a:xfrm>
          <a:prstGeom prst="rect">
            <a:avLst/>
          </a:prstGeom>
        </p:spPr>
      </p:pic>
    </p:spTree>
    <p:extLst>
      <p:ext uri="{BB962C8B-B14F-4D97-AF65-F5344CB8AC3E}">
        <p14:creationId xmlns:p14="http://schemas.microsoft.com/office/powerpoint/2010/main" val="328115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fontScale="90000"/>
          </a:bodyPr>
          <a:lstStyle/>
          <a:p>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452918584"/>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2010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・「筋道を立てて考え，</a:t>
                      </a:r>
                      <a:r>
                        <a:rPr lang="ja-JP" altLang="en-US" sz="2000" b="1" i="0" u="none" strike="noStrike" dirty="0">
                          <a:solidFill>
                            <a:srgbClr val="000000"/>
                          </a:solidFill>
                          <a:effectLst/>
                          <a:latin typeface="けいふぉんと" panose="02000600000000000000" pitchFamily="2" charset="-128"/>
                          <a:ea typeface="けいふぉんと" panose="02000600000000000000" pitchFamily="2" charset="-128"/>
                        </a:rPr>
                        <a:t>表現する</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能力」</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・活動有りて学びなしとの批判。</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（子どもは，学んだ振り，教え合っている振り）</a:t>
                      </a: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2020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mn-ea"/>
                          <a:ea typeface="+mn-ea"/>
                        </a:rPr>
                        <a:t>・主体的・対話的で深い学び　と指導要領解説</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mn-ea"/>
                          <a:ea typeface="+mn-ea"/>
                        </a:rPr>
                        <a:t>・「</a:t>
                      </a:r>
                      <a:r>
                        <a:rPr kumimoji="1" lang="ja-JP" altLang="ja-JP" sz="2000" kern="1200" dirty="0">
                          <a:solidFill>
                            <a:schemeClr val="tx1"/>
                          </a:solidFill>
                          <a:effectLst/>
                          <a:latin typeface="+mn-ea"/>
                          <a:ea typeface="+mn-ea"/>
                          <a:cs typeface="+mn-cs"/>
                        </a:rPr>
                        <a:t>知識・理解</a:t>
                      </a:r>
                      <a:r>
                        <a:rPr kumimoji="1" lang="ja-JP" altLang="en-US" sz="2000" kern="1200" dirty="0">
                          <a:solidFill>
                            <a:schemeClr val="tx1"/>
                          </a:solidFill>
                          <a:effectLst/>
                          <a:latin typeface="+mn-ea"/>
                          <a:ea typeface="+mn-ea"/>
                          <a:cs typeface="+mn-cs"/>
                        </a:rPr>
                        <a:t>」</a:t>
                      </a:r>
                      <a:r>
                        <a:rPr kumimoji="1" lang="ja-JP" altLang="ja-JP" sz="2000" kern="1200" dirty="0">
                          <a:solidFill>
                            <a:schemeClr val="tx1"/>
                          </a:solidFill>
                          <a:effectLst/>
                          <a:latin typeface="+mn-ea"/>
                          <a:ea typeface="+mn-ea"/>
                          <a:cs typeface="+mn-cs"/>
                        </a:rPr>
                        <a:t>と技能が同じ軸</a:t>
                      </a:r>
                      <a:r>
                        <a:rPr kumimoji="1" lang="ja-JP" altLang="en-US" sz="2000" kern="1200" dirty="0">
                          <a:solidFill>
                            <a:schemeClr val="tx1"/>
                          </a:solidFill>
                          <a:effectLst/>
                          <a:latin typeface="+mn-ea"/>
                          <a:ea typeface="+mn-ea"/>
                          <a:cs typeface="+mn-cs"/>
                        </a:rPr>
                        <a:t>　！</a:t>
                      </a:r>
                      <a:endParaRPr lang="ja-JP" altLang="en-US" sz="2000" b="0" i="0" u="none" strike="noStrike" dirty="0">
                        <a:solidFill>
                          <a:srgbClr val="000000"/>
                        </a:solidFill>
                        <a:effectLst/>
                        <a:latin typeface="+mn-ea"/>
                        <a:ea typeface="+mn-ea"/>
                      </a:endParaRP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mn-ea"/>
                          <a:ea typeface="+mn-ea"/>
                        </a:rPr>
                        <a:t>・</a:t>
                      </a:r>
                      <a:r>
                        <a:rPr kumimoji="1" lang="ja-JP" altLang="ja-JP" sz="2000" kern="1200" dirty="0">
                          <a:solidFill>
                            <a:schemeClr val="tx1"/>
                          </a:solidFill>
                          <a:effectLst/>
                          <a:latin typeface="+mn-lt"/>
                          <a:ea typeface="+mn-ea"/>
                          <a:cs typeface="+mn-cs"/>
                        </a:rPr>
                        <a:t>全国学テのＡ・Ｂを統合する。</a:t>
                      </a:r>
                      <a:endParaRPr lang="ja-JP" altLang="en-US" sz="2000" b="0" i="0" u="none" strike="noStrike" dirty="0">
                        <a:solidFill>
                          <a:srgbClr val="000000"/>
                        </a:solidFill>
                        <a:effectLst/>
                        <a:latin typeface="+mn-ea"/>
                        <a:ea typeface="+mn-ea"/>
                      </a:endParaRP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2030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a:t>
                      </a:r>
                      <a:r>
                        <a:rPr kumimoji="1" lang="ja-JP" altLang="ja-JP" sz="1800" kern="1200" dirty="0">
                          <a:solidFill>
                            <a:schemeClr val="tx1"/>
                          </a:solidFill>
                          <a:effectLst/>
                          <a:latin typeface="+mn-lt"/>
                          <a:ea typeface="+mn-ea"/>
                          <a:cs typeface="+mn-cs"/>
                        </a:rPr>
                        <a:t>コンピュータを学ぶではなく，「</a:t>
                      </a:r>
                      <a:r>
                        <a:rPr kumimoji="1" lang="ja-JP" altLang="en-US" sz="1800" kern="1200" dirty="0">
                          <a:solidFill>
                            <a:schemeClr val="tx1"/>
                          </a:solidFill>
                          <a:effectLst/>
                          <a:latin typeface="+mn-lt"/>
                          <a:ea typeface="+mn-ea"/>
                          <a:cs typeface="+mn-cs"/>
                        </a:rPr>
                        <a:t>に</a:t>
                      </a:r>
                      <a:r>
                        <a:rPr kumimoji="1" lang="ja-JP" altLang="ja-JP" sz="1800" kern="1200" dirty="0">
                          <a:solidFill>
                            <a:schemeClr val="tx1"/>
                          </a:solidFill>
                          <a:effectLst/>
                          <a:latin typeface="+mn-lt"/>
                          <a:ea typeface="+mn-ea"/>
                          <a:cs typeface="+mn-cs"/>
                        </a:rPr>
                        <a:t>教える」活動。</a:t>
                      </a:r>
                    </a:p>
                    <a:p>
                      <a:pPr marL="0" marR="0" lvl="0" indent="0" algn="l" defTabSz="914400" rtl="0" eaLnBrk="1" fontAlgn="t" latinLnBrk="0" hangingPunct="1">
                        <a:lnSpc>
                          <a:spcPct val="100000"/>
                        </a:lnSpc>
                        <a:spcBef>
                          <a:spcPts val="0"/>
                        </a:spcBef>
                        <a:spcAft>
                          <a:spcPts val="0"/>
                        </a:spcAft>
                        <a:buClrTx/>
                        <a:buSzTx/>
                        <a:buFontTx/>
                        <a:buNone/>
                        <a:tabLst/>
                        <a:defRPr/>
                      </a:pP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・多くの自治体で見られる「スタンダード」は？</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・作品としての授業を教員が，数学を子どもが。</a:t>
                      </a:r>
                    </a:p>
                  </a:txBody>
                  <a:tcPr marL="9525" marR="9525" marT="9525" marB="0"/>
                </a:tc>
                <a:extLst>
                  <a:ext uri="{0D108BD9-81ED-4DB2-BD59-A6C34878D82A}">
                    <a16:rowId xmlns:a16="http://schemas.microsoft.com/office/drawing/2014/main" val="1045444545"/>
                  </a:ext>
                </a:extLst>
              </a:tr>
            </a:tbl>
          </a:graphicData>
        </a:graphic>
      </p:graphicFrame>
      <p:sp>
        <p:nvSpPr>
          <p:cNvPr id="15" name="テキスト ボックス 14">
            <a:extLst>
              <a:ext uri="{FF2B5EF4-FFF2-40B4-BE49-F238E27FC236}">
                <a16:creationId xmlns:a16="http://schemas.microsoft.com/office/drawing/2014/main" id="{77637759-69B7-48D5-ACF8-D98DD0DED03A}"/>
              </a:ext>
            </a:extLst>
          </p:cNvPr>
          <p:cNvSpPr txBox="1"/>
          <p:nvPr/>
        </p:nvSpPr>
        <p:spPr>
          <a:xfrm>
            <a:off x="466723" y="3494430"/>
            <a:ext cx="3201366" cy="954107"/>
          </a:xfrm>
          <a:prstGeom prst="rect">
            <a:avLst/>
          </a:prstGeom>
          <a:noFill/>
        </p:spPr>
        <p:txBody>
          <a:bodyPr wrap="square">
            <a:spAutoFit/>
          </a:bodyPr>
          <a:lstStyle/>
          <a:p>
            <a:r>
              <a:rPr lang="ja-JP" altLang="ja-JP" sz="2800" dirty="0">
                <a:solidFill>
                  <a:schemeClr val="bg1"/>
                </a:solidFill>
                <a:effectLst/>
                <a:latin typeface="けいふぉんと" panose="02000600000000000000" pitchFamily="2" charset="-128"/>
                <a:ea typeface="けいふぉんと" panose="02000600000000000000" pitchFamily="2" charset="-128"/>
                <a:cs typeface="Times New Roman" panose="02020603050405020304" pitchFamily="18" charset="0"/>
              </a:rPr>
              <a:t>活動が深くなる</a:t>
            </a:r>
            <a:endParaRPr lang="en-US" altLang="ja-JP" sz="2800" dirty="0">
              <a:solidFill>
                <a:schemeClr val="bg1"/>
              </a:solidFill>
              <a:effectLst/>
              <a:latin typeface="けいふぉんと" panose="02000600000000000000" pitchFamily="2" charset="-128"/>
              <a:ea typeface="けいふぉんと" panose="02000600000000000000" pitchFamily="2" charset="-128"/>
              <a:cs typeface="Times New Roman" panose="02020603050405020304" pitchFamily="18" charset="0"/>
            </a:endParaRPr>
          </a:p>
          <a:p>
            <a:r>
              <a:rPr lang="ja-JP" altLang="ja-JP" sz="2800" dirty="0">
                <a:solidFill>
                  <a:schemeClr val="bg1"/>
                </a:solidFill>
                <a:effectLst/>
                <a:latin typeface="けいふぉんと" panose="02000600000000000000" pitchFamily="2" charset="-128"/>
                <a:ea typeface="けいふぉんと" panose="02000600000000000000" pitchFamily="2" charset="-128"/>
                <a:cs typeface="Times New Roman" panose="02020603050405020304" pitchFamily="18" charset="0"/>
              </a:rPr>
              <a:t>のか</a:t>
            </a:r>
            <a:endParaRPr lang="ja-JP" altLang="en-US" sz="2800" dirty="0">
              <a:solidFill>
                <a:schemeClr val="bg1"/>
              </a:solidFill>
              <a:latin typeface="けいふぉんと" panose="02000600000000000000" pitchFamily="2" charset="-128"/>
              <a:ea typeface="けいふぉんと" panose="02000600000000000000" pitchFamily="2" charset="-128"/>
            </a:endParaRPr>
          </a:p>
        </p:txBody>
      </p:sp>
    </p:spTree>
    <p:extLst>
      <p:ext uri="{BB962C8B-B14F-4D97-AF65-F5344CB8AC3E}">
        <p14:creationId xmlns:p14="http://schemas.microsoft.com/office/powerpoint/2010/main" val="256428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413CD-FDCE-4B57-8B55-0BDE693E6774}"/>
              </a:ext>
            </a:extLst>
          </p:cNvPr>
          <p:cNvSpPr>
            <a:spLocks noGrp="1"/>
          </p:cNvSpPr>
          <p:nvPr>
            <p:ph type="title"/>
          </p:nvPr>
        </p:nvSpPr>
        <p:spPr/>
        <p:txBody>
          <a:bodyPr>
            <a:normAutofit/>
          </a:bodyPr>
          <a:lstStyle/>
          <a:p>
            <a:r>
              <a:rPr kumimoji="1" lang="ja-JP" altLang="en-US" sz="2400" dirty="0">
                <a:latin typeface="けいふぉんと" panose="02000600000000000000" pitchFamily="2" charset="-128"/>
                <a:ea typeface="けいふぉんと" panose="02000600000000000000" pitchFamily="2" charset="-128"/>
              </a:rPr>
              <a:t>作品としての授業をめざして</a:t>
            </a:r>
          </a:p>
        </p:txBody>
      </p:sp>
      <p:sp>
        <p:nvSpPr>
          <p:cNvPr id="3" name="コンテンツ プレースホルダー 2">
            <a:extLst>
              <a:ext uri="{FF2B5EF4-FFF2-40B4-BE49-F238E27FC236}">
                <a16:creationId xmlns:a16="http://schemas.microsoft.com/office/drawing/2014/main" id="{80A62712-565E-4871-85FC-E665BA3DB170}"/>
              </a:ext>
            </a:extLst>
          </p:cNvPr>
          <p:cNvSpPr>
            <a:spLocks noGrp="1"/>
          </p:cNvSpPr>
          <p:nvPr>
            <p:ph idx="1"/>
          </p:nvPr>
        </p:nvSpPr>
        <p:spPr>
          <a:xfrm>
            <a:off x="838200" y="1340069"/>
            <a:ext cx="10515600" cy="4836894"/>
          </a:xfrm>
        </p:spPr>
        <p:txBody>
          <a:bodyPr>
            <a:normAutofit/>
          </a:bodyPr>
          <a:lstStyle/>
          <a:p>
            <a:r>
              <a:rPr kumimoji="1" lang="ja-JP" altLang="en-US" dirty="0"/>
              <a:t>子どもに対してのこと</a:t>
            </a:r>
            <a:br>
              <a:rPr kumimoji="1" lang="en-US" altLang="ja-JP" dirty="0"/>
            </a:br>
            <a:r>
              <a:rPr kumimoji="1" lang="ja-JP" altLang="en-US" dirty="0"/>
              <a:t>＞</a:t>
            </a:r>
            <a:r>
              <a:rPr kumimoji="1" lang="ja-JP" altLang="en-US" b="1" dirty="0"/>
              <a:t>個別最適化</a:t>
            </a:r>
            <a:r>
              <a:rPr kumimoji="1" lang="ja-JP" altLang="en-US" dirty="0"/>
              <a:t>は万能か？</a:t>
            </a:r>
            <a:br>
              <a:rPr kumimoji="1" lang="en-US" altLang="ja-JP" dirty="0"/>
            </a:br>
            <a:r>
              <a:rPr kumimoji="1" lang="ja-JP" altLang="en-US" dirty="0"/>
              <a:t>　　最適化が、多変量解析によって選択されるなら、これまで</a:t>
            </a:r>
            <a:br>
              <a:rPr kumimoji="1" lang="en-US" altLang="ja-JP" dirty="0"/>
            </a:br>
            <a:r>
              <a:rPr kumimoji="1" lang="ja-JP" altLang="en-US" dirty="0"/>
              <a:t>　　に「多くの人」が通った筋道が推奨される。それになじめ</a:t>
            </a:r>
            <a:br>
              <a:rPr kumimoji="1" lang="en-US" altLang="ja-JP" dirty="0"/>
            </a:br>
            <a:r>
              <a:rPr kumimoji="1" lang="ja-JP" altLang="en-US" dirty="0"/>
              <a:t>　　ないから、困っているのに、嫌なところに戻れと言うのか。</a:t>
            </a:r>
            <a:br>
              <a:rPr kumimoji="1" lang="en-US" altLang="ja-JP" dirty="0"/>
            </a:br>
            <a:r>
              <a:rPr kumimoji="1" lang="ja-JP" altLang="en-US" dirty="0"/>
              <a:t>＞佐藤学</a:t>
            </a:r>
            <a:r>
              <a:rPr kumimoji="1" lang="en-US" altLang="ja-JP" dirty="0"/>
              <a:t>『</a:t>
            </a:r>
            <a:r>
              <a:rPr kumimoji="1" lang="ja-JP" altLang="en-US" dirty="0"/>
              <a:t>学びから逃走する子どもたち</a:t>
            </a:r>
            <a:r>
              <a:rPr kumimoji="1" lang="en-US" altLang="ja-JP" dirty="0"/>
              <a:t>』</a:t>
            </a:r>
            <a:r>
              <a:rPr kumimoji="1" lang="ja-JP" altLang="en-US" sz="2400" dirty="0"/>
              <a:t>（岩波ブックレット）</a:t>
            </a:r>
            <a:br>
              <a:rPr kumimoji="1" lang="en-US" altLang="ja-JP" dirty="0"/>
            </a:br>
            <a:r>
              <a:rPr kumimoji="1" lang="ja-JP" altLang="en-US" dirty="0"/>
              <a:t>　</a:t>
            </a:r>
            <a:r>
              <a:rPr kumimoji="1" lang="ja-JP" altLang="en-US" sz="2400" dirty="0"/>
              <a:t>見聞きしているうちにどんなものかと感じをつかむ「とりもどし」</a:t>
            </a:r>
            <a:r>
              <a:rPr kumimoji="1" lang="ja-JP" altLang="en-US" dirty="0"/>
              <a:t>／　</a:t>
            </a:r>
            <a:br>
              <a:rPr kumimoji="1" lang="en-US" altLang="ja-JP" dirty="0"/>
            </a:br>
            <a:r>
              <a:rPr kumimoji="1" lang="ja-JP" altLang="en-US" dirty="0"/>
              <a:t>　</a:t>
            </a:r>
            <a:r>
              <a:rPr kumimoji="1" lang="ja-JP" altLang="en-US" sz="2400" dirty="0"/>
              <a:t>他にも掛算九九があやふやだけど、簿記は経営学部の学生にも教えて</a:t>
            </a:r>
            <a:br>
              <a:rPr kumimoji="1" lang="en-US" altLang="ja-JP" sz="2400" dirty="0"/>
            </a:br>
            <a:r>
              <a:rPr kumimoji="1" lang="ja-JP" altLang="en-US" sz="2400" dirty="0"/>
              <a:t>　あげられるほど</a:t>
            </a:r>
            <a:endParaRPr kumimoji="1" lang="en-US" altLang="ja-JP" dirty="0"/>
          </a:p>
          <a:p>
            <a:pPr marL="0" indent="0">
              <a:buNone/>
            </a:pPr>
            <a:r>
              <a:rPr lang="ja-JP" altLang="en-US" dirty="0"/>
              <a:t>　＞</a:t>
            </a:r>
            <a:r>
              <a:rPr lang="ja-JP" altLang="en-US" b="1" dirty="0"/>
              <a:t>その子の作品を創る</a:t>
            </a:r>
            <a:r>
              <a:rPr lang="ja-JP" altLang="en-US" dirty="0"/>
              <a:t>ことができる数学って。</a:t>
            </a:r>
            <a:br>
              <a:rPr lang="en-US" altLang="ja-JP" dirty="0"/>
            </a:br>
            <a:r>
              <a:rPr lang="ja-JP" altLang="en-US" dirty="0"/>
              <a:t>　　学生さんへの最初の授業は「〇〇の形は</a:t>
            </a:r>
            <a:r>
              <a:rPr lang="en-US" altLang="ja-JP" dirty="0"/>
              <a:t>××</a:t>
            </a:r>
            <a:r>
              <a:rPr lang="ja-JP" altLang="en-US" dirty="0"/>
              <a:t>だそれは」では</a:t>
            </a:r>
            <a:br>
              <a:rPr lang="en-US" altLang="ja-JP" dirty="0"/>
            </a:br>
            <a:r>
              <a:rPr lang="ja-JP" altLang="en-US" dirty="0"/>
              <a:t>　　じまるエッセイ創り。／これは中学でも</a:t>
            </a:r>
            <a:r>
              <a:rPr lang="en-US" altLang="ja-JP" dirty="0"/>
              <a:t>…</a:t>
            </a:r>
            <a:r>
              <a:rPr lang="ja-JP" altLang="en-US" dirty="0"/>
              <a:t>。</a:t>
            </a:r>
            <a:endParaRPr kumimoji="1" lang="ja-JP" altLang="en-US" dirty="0"/>
          </a:p>
        </p:txBody>
      </p:sp>
    </p:spTree>
    <p:extLst>
      <p:ext uri="{BB962C8B-B14F-4D97-AF65-F5344CB8AC3E}">
        <p14:creationId xmlns:p14="http://schemas.microsoft.com/office/powerpoint/2010/main" val="1431523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a:extLst>
              <a:ext uri="{FF2B5EF4-FFF2-40B4-BE49-F238E27FC236}">
                <a16:creationId xmlns:a16="http://schemas.microsoft.com/office/drawing/2014/main" id="{AB86D5B7-24FC-4DD9-920B-B3D55B00FA2A}"/>
              </a:ext>
            </a:extLst>
          </p:cNvPr>
          <p:cNvPicPr>
            <a:picLocks noGrp="1" noChangeAspect="1"/>
          </p:cNvPicPr>
          <p:nvPr>
            <p:ph idx="1"/>
          </p:nvPr>
        </p:nvPicPr>
        <p:blipFill>
          <a:blip r:embed="rId2"/>
          <a:stretch>
            <a:fillRect/>
          </a:stretch>
        </p:blipFill>
        <p:spPr>
          <a:xfrm>
            <a:off x="4456968" y="249001"/>
            <a:ext cx="4465806" cy="5927962"/>
          </a:xfrm>
        </p:spPr>
      </p:pic>
    </p:spTree>
    <p:extLst>
      <p:ext uri="{BB962C8B-B14F-4D97-AF65-F5344CB8AC3E}">
        <p14:creationId xmlns:p14="http://schemas.microsoft.com/office/powerpoint/2010/main" val="1026469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413CD-FDCE-4B57-8B55-0BDE693E6774}"/>
              </a:ext>
            </a:extLst>
          </p:cNvPr>
          <p:cNvSpPr>
            <a:spLocks noGrp="1"/>
          </p:cNvSpPr>
          <p:nvPr>
            <p:ph type="title"/>
          </p:nvPr>
        </p:nvSpPr>
        <p:spPr/>
        <p:txBody>
          <a:bodyPr>
            <a:normAutofit/>
          </a:bodyPr>
          <a:lstStyle/>
          <a:p>
            <a:r>
              <a:rPr kumimoji="1" lang="ja-JP" altLang="en-US" sz="2400" dirty="0">
                <a:latin typeface="けいふぉんと" panose="02000600000000000000" pitchFamily="2" charset="-128"/>
                <a:ea typeface="けいふぉんと" panose="02000600000000000000" pitchFamily="2" charset="-128"/>
              </a:rPr>
              <a:t>作品としての授業をめざして（２）</a:t>
            </a:r>
          </a:p>
        </p:txBody>
      </p:sp>
      <p:sp>
        <p:nvSpPr>
          <p:cNvPr id="3" name="コンテンツ プレースホルダー 2">
            <a:extLst>
              <a:ext uri="{FF2B5EF4-FFF2-40B4-BE49-F238E27FC236}">
                <a16:creationId xmlns:a16="http://schemas.microsoft.com/office/drawing/2014/main" id="{80A62712-565E-4871-85FC-E665BA3DB170}"/>
              </a:ext>
            </a:extLst>
          </p:cNvPr>
          <p:cNvSpPr>
            <a:spLocks noGrp="1"/>
          </p:cNvSpPr>
          <p:nvPr>
            <p:ph idx="1"/>
          </p:nvPr>
        </p:nvSpPr>
        <p:spPr>
          <a:xfrm>
            <a:off x="838200" y="1340069"/>
            <a:ext cx="10515600" cy="4836894"/>
          </a:xfrm>
        </p:spPr>
        <p:txBody>
          <a:bodyPr/>
          <a:lstStyle/>
          <a:p>
            <a:r>
              <a:rPr kumimoji="1" lang="ja-JP" altLang="en-US" dirty="0"/>
              <a:t>子どもに対してもご自分に対しても</a:t>
            </a:r>
            <a:br>
              <a:rPr kumimoji="1" lang="en-US" altLang="ja-JP" dirty="0"/>
            </a:br>
            <a:r>
              <a:rPr kumimoji="1" lang="ja-JP" altLang="en-US" dirty="0"/>
              <a:t>＞自己効用感</a:t>
            </a:r>
            <a:br>
              <a:rPr kumimoji="1" lang="en-US" altLang="ja-JP" dirty="0"/>
            </a:br>
            <a:r>
              <a:rPr kumimoji="1" lang="ja-JP" altLang="en-US" dirty="0"/>
              <a:t>　　自分の行動が、作用して、うまい結果となっていると</a:t>
            </a:r>
            <a:br>
              <a:rPr kumimoji="1" lang="en-US" altLang="ja-JP" dirty="0"/>
            </a:br>
            <a:r>
              <a:rPr kumimoji="1" lang="ja-JP" altLang="en-US" dirty="0"/>
              <a:t>　　認識すること</a:t>
            </a:r>
            <a:endParaRPr kumimoji="1" lang="en-US" altLang="ja-JP" dirty="0"/>
          </a:p>
          <a:p>
            <a:r>
              <a:rPr lang="ja-JP" altLang="en-US" dirty="0"/>
              <a:t>シンガポールの情意的領域のスコアが高い</a:t>
            </a:r>
            <a:br>
              <a:rPr lang="en-US" altLang="ja-JP" dirty="0"/>
            </a:br>
            <a:r>
              <a:rPr lang="ja-JP" altLang="en-US" dirty="0"/>
              <a:t>＞これをしたことで、何ができるようになったか。</a:t>
            </a:r>
            <a:br>
              <a:rPr lang="en-US" altLang="ja-JP" dirty="0"/>
            </a:br>
            <a:r>
              <a:rPr lang="ja-JP" altLang="en-US" dirty="0"/>
              <a:t>＞仕事に就く可能性が実際に広がっている。</a:t>
            </a:r>
            <a:endParaRPr lang="en-US" altLang="ja-JP" dirty="0"/>
          </a:p>
          <a:p>
            <a:r>
              <a:rPr kumimoji="1" lang="ja-JP" altLang="en-US" dirty="0"/>
              <a:t>「さし手」の理論</a:t>
            </a:r>
            <a:br>
              <a:rPr kumimoji="1" lang="en-US" altLang="ja-JP" dirty="0"/>
            </a:br>
            <a:r>
              <a:rPr kumimoji="1" lang="ja-JP" altLang="en-US" dirty="0"/>
              <a:t>＞</a:t>
            </a:r>
            <a:r>
              <a:rPr kumimoji="1" lang="en-US" altLang="ja-JP" dirty="0"/>
              <a:t>『</a:t>
            </a:r>
            <a:r>
              <a:rPr kumimoji="1" lang="ja-JP" altLang="en-US" dirty="0"/>
              <a:t>やる気を育てる教室</a:t>
            </a:r>
            <a:r>
              <a:rPr kumimoji="1" lang="en-US" altLang="ja-JP" dirty="0"/>
              <a:t>』</a:t>
            </a:r>
            <a:r>
              <a:rPr kumimoji="1" lang="ja-JP" altLang="en-US" dirty="0"/>
              <a:t>（佐伯胖 監訳）</a:t>
            </a:r>
            <a:endParaRPr kumimoji="1" lang="en-US" altLang="ja-JP" dirty="0"/>
          </a:p>
          <a:p>
            <a:r>
              <a:rPr kumimoji="1" lang="ja-JP" altLang="en-US" dirty="0"/>
              <a:t>逆の例として</a:t>
            </a:r>
            <a:endParaRPr kumimoji="1" lang="en-US" altLang="ja-JP" dirty="0"/>
          </a:p>
          <a:p>
            <a:pPr marL="0" indent="0">
              <a:buNone/>
            </a:pPr>
            <a:r>
              <a:rPr lang="ja-JP" altLang="en-US" dirty="0"/>
              <a:t>　＞</a:t>
            </a:r>
            <a:r>
              <a:rPr lang="en-US" altLang="ja-JP" dirty="0"/>
              <a:t>『</a:t>
            </a:r>
            <a:r>
              <a:rPr lang="ja-JP" altLang="en-US" dirty="0"/>
              <a:t>無気力の心理学</a:t>
            </a:r>
            <a:r>
              <a:rPr lang="en-US" altLang="ja-JP" dirty="0"/>
              <a:t>』</a:t>
            </a:r>
            <a:r>
              <a:rPr lang="ja-JP" altLang="en-US" dirty="0"/>
              <a:t>（中公新書）</a:t>
            </a:r>
            <a:r>
              <a:rPr lang="en-US" altLang="ja-JP" dirty="0"/>
              <a:t>…</a:t>
            </a:r>
            <a:r>
              <a:rPr lang="ja-JP" altLang="en-US" dirty="0"/>
              <a:t>セリグマンの犬。</a:t>
            </a:r>
            <a:endParaRPr kumimoji="1" lang="en-US" altLang="ja-JP" dirty="0"/>
          </a:p>
          <a:p>
            <a:endParaRPr lang="en-US" altLang="ja-JP" dirty="0"/>
          </a:p>
        </p:txBody>
      </p:sp>
    </p:spTree>
    <p:extLst>
      <p:ext uri="{BB962C8B-B14F-4D97-AF65-F5344CB8AC3E}">
        <p14:creationId xmlns:p14="http://schemas.microsoft.com/office/powerpoint/2010/main" val="242106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3DDFC-4A1E-4C0F-B0A3-6269D62329D0}"/>
              </a:ext>
            </a:extLst>
          </p:cNvPr>
          <p:cNvSpPr>
            <a:spLocks noGrp="1"/>
          </p:cNvSpPr>
          <p:nvPr>
            <p:ph type="title"/>
          </p:nvPr>
        </p:nvSpPr>
        <p:spPr>
          <a:xfrm>
            <a:off x="838200" y="365125"/>
            <a:ext cx="10515600" cy="549275"/>
          </a:xfrm>
        </p:spPr>
        <p:txBody>
          <a:bodyPr>
            <a:normAutofit/>
          </a:bodyPr>
          <a:lstStyle/>
          <a:p>
            <a:r>
              <a:rPr kumimoji="1" lang="ja-JP" altLang="en-US" sz="1800" dirty="0"/>
              <a:t>実は、</a:t>
            </a:r>
            <a:r>
              <a:rPr kumimoji="1" lang="en-US" altLang="ja-JP" sz="1800" dirty="0"/>
              <a:t>2017</a:t>
            </a:r>
            <a:r>
              <a:rPr kumimoji="1" lang="ja-JP" altLang="en-US" sz="1800" dirty="0"/>
              <a:t>年度の冊子作製に参画しています（１）</a:t>
            </a:r>
          </a:p>
        </p:txBody>
      </p:sp>
      <p:sp>
        <p:nvSpPr>
          <p:cNvPr id="3" name="コンテンツ プレースホルダー 2">
            <a:extLst>
              <a:ext uri="{FF2B5EF4-FFF2-40B4-BE49-F238E27FC236}">
                <a16:creationId xmlns:a16="http://schemas.microsoft.com/office/drawing/2014/main" id="{00DD7C81-22F7-4EC3-B3C0-C0EA389D1EC3}"/>
              </a:ext>
            </a:extLst>
          </p:cNvPr>
          <p:cNvSpPr>
            <a:spLocks noGrp="1"/>
          </p:cNvSpPr>
          <p:nvPr>
            <p:ph idx="1"/>
          </p:nvPr>
        </p:nvSpPr>
        <p:spPr>
          <a:xfrm>
            <a:off x="838200" y="1182414"/>
            <a:ext cx="10515600" cy="4994549"/>
          </a:xfrm>
        </p:spPr>
        <p:txBody>
          <a:bodyPr>
            <a:normAutofit/>
          </a:bodyPr>
          <a:lstStyle/>
          <a:p>
            <a:pPr marL="0" indent="0" algn="l">
              <a:buNone/>
            </a:pPr>
            <a:r>
              <a:rPr lang="ja-JP" altLang="en-US" sz="1800" b="0" i="0" u="none" strike="noStrike" baseline="0" dirty="0">
                <a:latin typeface="RyuminPr6N-Reg"/>
              </a:rPr>
              <a:t>　このような評価の問題は，ＰＤＣＡサイクルの厳格化による文書主義や管理主義にも現われてい</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る。一次元的な尺度（つまり全国学力学習調査の点数を上げる）だけにとらわれた実践への束縛にも。</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「愛するということは，その人を理解することです」という言葉を遺した映画評論家がいた。個性を</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尊重する。評価される人の良いところが見えるアングルを探す。こうした発想は，子どもに対しても，</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授業実践に対しても忘れてはならない。</a:t>
            </a:r>
            <a:endParaRPr lang="en-US" altLang="ja-JP" sz="1800" b="0" i="0" u="none" strike="noStrike" baseline="0" dirty="0">
              <a:latin typeface="RyuminPr6N-Reg"/>
            </a:endParaRPr>
          </a:p>
          <a:p>
            <a:pPr marL="0" indent="0" algn="l">
              <a:buNone/>
            </a:pPr>
            <a:endParaRPr lang="ja-JP" altLang="en-US" sz="1800" b="0" i="0" u="none" strike="noStrike" baseline="0" dirty="0">
              <a:latin typeface="RyuminPr6N-Reg"/>
            </a:endParaRPr>
          </a:p>
          <a:p>
            <a:pPr marL="0" indent="0" algn="l">
              <a:buNone/>
            </a:pPr>
            <a:r>
              <a:rPr lang="en-US" altLang="ja-JP" sz="1800" b="0" i="0" u="none" strike="noStrike" baseline="0" dirty="0">
                <a:latin typeface="RyuminPr6N-Reg"/>
              </a:rPr>
              <a:t>(5)</a:t>
            </a:r>
            <a:r>
              <a:rPr lang="ja-JP" altLang="en-US" sz="1800" b="0" i="0" u="none" strike="noStrike" baseline="0" dirty="0">
                <a:latin typeface="RyuminPr6N-Reg"/>
              </a:rPr>
              <a:t>　研究と実践の蓄積</a:t>
            </a:r>
          </a:p>
          <a:p>
            <a:pPr marL="0" indent="0" algn="l">
              <a:buNone/>
            </a:pPr>
            <a:r>
              <a:rPr lang="ja-JP" altLang="en-US" sz="1800" b="0" i="0" u="none" strike="noStrike" baseline="0" dirty="0">
                <a:latin typeface="RyuminPr6N-Reg"/>
              </a:rPr>
              <a:t>　学習指導要領に，「これまでの学校教育の蓄積を生かし，学習の質を一層高める授業改善の取組を</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活性化していくことが必要」が指摘されている。それはある意味正しい。ただ，そうした「蓄積」は，</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一面的な狭いものではない。少々ずっこけた，不思議だけど人間的な魅力を持った先生は，架空の小</a:t>
            </a:r>
            <a:endParaRPr lang="en-US" altLang="ja-JP" sz="1800" b="0" i="0" u="none" strike="noStrike" baseline="0" dirty="0">
              <a:latin typeface="RyuminPr6N-Reg"/>
            </a:endParaRPr>
          </a:p>
          <a:p>
            <a:pPr marL="0" indent="0" algn="l">
              <a:buNone/>
            </a:pPr>
            <a:r>
              <a:rPr lang="ja-JP" altLang="en-US" sz="1800" b="0" i="0" u="none" strike="noStrike" baseline="0" dirty="0">
                <a:latin typeface="RyuminPr6N-Reg"/>
              </a:rPr>
              <a:t>説の中だけの存在ではないはずだ。</a:t>
            </a:r>
            <a:endParaRPr lang="en-US" altLang="ja-JP" sz="1800" b="0" i="0" u="none" strike="noStrike" baseline="0" dirty="0">
              <a:latin typeface="RyuminPr6N-Reg"/>
            </a:endParaRPr>
          </a:p>
          <a:p>
            <a:pPr marL="0" indent="0" algn="l">
              <a:buNone/>
            </a:pPr>
            <a:endParaRPr lang="en-US" altLang="ja-JP" sz="1800" dirty="0">
              <a:latin typeface="RyuminPr6N-Reg"/>
            </a:endParaRPr>
          </a:p>
          <a:p>
            <a:pPr marL="0" indent="0" algn="l">
              <a:buNone/>
            </a:pPr>
            <a:endParaRPr lang="ja-JP" altLang="en-US" sz="1800" b="0" i="0" u="none" strike="noStrike" baseline="0" dirty="0">
              <a:latin typeface="RyuminPr6N-Reg"/>
            </a:endParaRPr>
          </a:p>
          <a:p>
            <a:pPr marL="0" indent="0" algn="l">
              <a:buNone/>
            </a:pPr>
            <a:endParaRPr kumimoji="1" lang="ja-JP" altLang="en-US" sz="1900" dirty="0">
              <a:latin typeface="+mj-ea"/>
              <a:ea typeface="+mj-ea"/>
            </a:endParaRPr>
          </a:p>
        </p:txBody>
      </p:sp>
    </p:spTree>
    <p:extLst>
      <p:ext uri="{BB962C8B-B14F-4D97-AF65-F5344CB8AC3E}">
        <p14:creationId xmlns:p14="http://schemas.microsoft.com/office/powerpoint/2010/main" val="3191858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3DDFC-4A1E-4C0F-B0A3-6269D62329D0}"/>
              </a:ext>
            </a:extLst>
          </p:cNvPr>
          <p:cNvSpPr>
            <a:spLocks noGrp="1"/>
          </p:cNvSpPr>
          <p:nvPr>
            <p:ph type="title"/>
          </p:nvPr>
        </p:nvSpPr>
        <p:spPr>
          <a:xfrm>
            <a:off x="838200" y="365125"/>
            <a:ext cx="10515600" cy="549275"/>
          </a:xfrm>
        </p:spPr>
        <p:txBody>
          <a:bodyPr>
            <a:normAutofit/>
          </a:bodyPr>
          <a:lstStyle/>
          <a:p>
            <a:r>
              <a:rPr kumimoji="1" lang="ja-JP" altLang="en-US" sz="1800" dirty="0"/>
              <a:t>実は、</a:t>
            </a:r>
            <a:r>
              <a:rPr kumimoji="1" lang="en-US" altLang="ja-JP" sz="1800" dirty="0"/>
              <a:t>2017</a:t>
            </a:r>
            <a:r>
              <a:rPr kumimoji="1" lang="ja-JP" altLang="en-US" sz="1800" dirty="0"/>
              <a:t>年度の冊子作製に参画しています（２）</a:t>
            </a:r>
          </a:p>
        </p:txBody>
      </p:sp>
      <p:sp>
        <p:nvSpPr>
          <p:cNvPr id="3" name="コンテンツ プレースホルダー 2">
            <a:extLst>
              <a:ext uri="{FF2B5EF4-FFF2-40B4-BE49-F238E27FC236}">
                <a16:creationId xmlns:a16="http://schemas.microsoft.com/office/drawing/2014/main" id="{00DD7C81-22F7-4EC3-B3C0-C0EA389D1EC3}"/>
              </a:ext>
            </a:extLst>
          </p:cNvPr>
          <p:cNvSpPr>
            <a:spLocks noGrp="1"/>
          </p:cNvSpPr>
          <p:nvPr>
            <p:ph idx="1"/>
          </p:nvPr>
        </p:nvSpPr>
        <p:spPr>
          <a:xfrm>
            <a:off x="838200" y="1182414"/>
            <a:ext cx="10515600" cy="4994549"/>
          </a:xfrm>
        </p:spPr>
        <p:txBody>
          <a:bodyPr>
            <a:normAutofit/>
          </a:bodyPr>
          <a:lstStyle/>
          <a:p>
            <a:pPr marL="0" indent="0" algn="l">
              <a:buNone/>
            </a:pPr>
            <a:r>
              <a:rPr lang="ja-JP" altLang="en-US" sz="1800" dirty="0">
                <a:latin typeface="RyuminPr6N-Reg"/>
              </a:rPr>
              <a:t>　どうして人類は小数を考えるようになったのか。数学史をさかのぼったり，そのような事情がわか</a:t>
            </a:r>
            <a:endParaRPr lang="en-US" altLang="ja-JP" sz="1800" dirty="0">
              <a:latin typeface="RyuminPr6N-Reg"/>
            </a:endParaRPr>
          </a:p>
          <a:p>
            <a:pPr marL="0" indent="0" algn="l">
              <a:buNone/>
            </a:pPr>
            <a:r>
              <a:rPr lang="ja-JP" altLang="en-US" sz="1800" dirty="0">
                <a:latin typeface="RyuminPr6N-Reg"/>
              </a:rPr>
              <a:t>る物語を作った実践。ああ，そういったことだったのかと，見せてもらって納得する教具。郷土の歴</a:t>
            </a:r>
            <a:endParaRPr lang="en-US" altLang="ja-JP" sz="1800" dirty="0">
              <a:latin typeface="RyuminPr6N-Reg"/>
            </a:endParaRPr>
          </a:p>
          <a:p>
            <a:pPr marL="0" indent="0" algn="l">
              <a:buNone/>
            </a:pPr>
            <a:r>
              <a:rPr lang="ja-JP" altLang="en-US" sz="1800" dirty="0">
                <a:latin typeface="RyuminPr6N-Reg"/>
              </a:rPr>
              <a:t>史的建物に見つけた数学。教員の仕事って，子どもに一歩先んじてその教材の面白さを知り，それを</a:t>
            </a:r>
            <a:endParaRPr lang="en-US" altLang="ja-JP" sz="1800" dirty="0">
              <a:latin typeface="RyuminPr6N-Reg"/>
            </a:endParaRPr>
          </a:p>
          <a:p>
            <a:pPr marL="0" indent="0" algn="l">
              <a:buNone/>
            </a:pPr>
            <a:r>
              <a:rPr lang="ja-JP" altLang="en-US" sz="1800" dirty="0">
                <a:latin typeface="RyuminPr6N-Reg"/>
              </a:rPr>
              <a:t>子どもと授業で共有しようとすることだと思う。</a:t>
            </a:r>
          </a:p>
          <a:p>
            <a:pPr marL="0" indent="0" algn="l">
              <a:buNone/>
            </a:pPr>
            <a:r>
              <a:rPr lang="ja-JP" altLang="en-US" sz="1800" dirty="0">
                <a:latin typeface="RyuminPr6N-Reg"/>
              </a:rPr>
              <a:t>　さまざまな窓をひらくことで，教員としての魅力をより一層深めて欲しい。これこそが，教研活動</a:t>
            </a:r>
            <a:endParaRPr lang="en-US" altLang="ja-JP" sz="1800" dirty="0">
              <a:latin typeface="RyuminPr6N-Reg"/>
            </a:endParaRPr>
          </a:p>
          <a:p>
            <a:pPr marL="0" indent="0" algn="l">
              <a:buNone/>
            </a:pPr>
            <a:r>
              <a:rPr lang="ja-JP" altLang="en-US" sz="1800" dirty="0">
                <a:latin typeface="RyuminPr6N-Reg"/>
              </a:rPr>
              <a:t>を担う者の願いだ。実践に役立つ沢山の情報を得る。そしてできれば，ちょっとした工夫や手応えを</a:t>
            </a:r>
            <a:endParaRPr lang="en-US" altLang="ja-JP" sz="1800" dirty="0">
              <a:latin typeface="RyuminPr6N-Reg"/>
            </a:endParaRPr>
          </a:p>
          <a:p>
            <a:pPr marL="0" indent="0" algn="l">
              <a:buNone/>
            </a:pPr>
            <a:r>
              <a:rPr lang="ja-JP" altLang="en-US" sz="1800" dirty="0">
                <a:latin typeface="RyuminPr6N-Reg"/>
              </a:rPr>
              <a:t>仲間に提供する。教研活動の本質は</a:t>
            </a:r>
            <a:r>
              <a:rPr lang="en-US" altLang="ja-JP" sz="1800" dirty="0">
                <a:latin typeface="RyuminPr6N-Reg"/>
              </a:rPr>
              <a:t>GIVE</a:t>
            </a:r>
            <a:r>
              <a:rPr lang="ja-JP" altLang="en-US" sz="1800" dirty="0">
                <a:latin typeface="RyuminPr6N-Reg"/>
              </a:rPr>
              <a:t>　＆　</a:t>
            </a:r>
            <a:r>
              <a:rPr lang="en-US" altLang="ja-JP" sz="1800" dirty="0">
                <a:latin typeface="RyuminPr6N-Reg"/>
              </a:rPr>
              <a:t>TAKE</a:t>
            </a:r>
            <a:r>
              <a:rPr lang="ja-JP" altLang="en-US" sz="1800" dirty="0">
                <a:latin typeface="RyuminPr6N-Reg"/>
              </a:rPr>
              <a:t>　にあると思う。</a:t>
            </a:r>
            <a:endParaRPr lang="en-US" altLang="ja-JP" sz="1800" dirty="0">
              <a:latin typeface="RyuminPr6N-Reg"/>
            </a:endParaRPr>
          </a:p>
          <a:p>
            <a:pPr marL="0" indent="0" algn="l">
              <a:buNone/>
            </a:pPr>
            <a:r>
              <a:rPr lang="ja-JP" altLang="en-US" sz="1800" dirty="0">
                <a:latin typeface="RyuminPr6N-Reg"/>
              </a:rPr>
              <a:t>　夏休みに民間教育団体の大会に出向いてみる，地域のサークルに顔を出してみる。そうした目に見</a:t>
            </a:r>
            <a:endParaRPr lang="en-US" altLang="ja-JP" sz="1800" dirty="0">
              <a:latin typeface="RyuminPr6N-Reg"/>
            </a:endParaRPr>
          </a:p>
          <a:p>
            <a:pPr marL="0" indent="0" algn="l">
              <a:buNone/>
            </a:pPr>
            <a:r>
              <a:rPr lang="ja-JP" altLang="en-US" sz="1800" dirty="0">
                <a:latin typeface="RyuminPr6N-Reg"/>
              </a:rPr>
              <a:t>える決意以外にも，職場のティータイムで，子どものこと，教室のこと，面白かった授業のこと，</a:t>
            </a:r>
            <a:endParaRPr lang="en-US" altLang="ja-JP" sz="1800" dirty="0">
              <a:latin typeface="RyuminPr6N-Reg"/>
            </a:endParaRPr>
          </a:p>
          <a:p>
            <a:pPr marL="0" indent="0" algn="l">
              <a:buNone/>
            </a:pPr>
            <a:r>
              <a:rPr lang="ja-JP" altLang="en-US" sz="1800" dirty="0">
                <a:latin typeface="RyuminPr6N-Reg"/>
              </a:rPr>
              <a:t>「何だかさっきの教室，盛り上がってましたね」と，気付いたことを話題にしてみよう。そんなこと</a:t>
            </a:r>
            <a:endParaRPr lang="en-US" altLang="ja-JP" sz="1800" dirty="0">
              <a:latin typeface="RyuminPr6N-Reg"/>
            </a:endParaRPr>
          </a:p>
          <a:p>
            <a:pPr marL="0" indent="0" algn="l">
              <a:buNone/>
            </a:pPr>
            <a:r>
              <a:rPr lang="ja-JP" altLang="en-US" sz="1800" dirty="0">
                <a:latin typeface="RyuminPr6N-Reg"/>
              </a:rPr>
              <a:t>が好きだから，この仕事を選んだのだもの。職員室の風通しがよくなるはず。そして，そんな語らい</a:t>
            </a:r>
            <a:endParaRPr lang="en-US" altLang="ja-JP" sz="1800" dirty="0">
              <a:latin typeface="RyuminPr6N-Reg"/>
            </a:endParaRPr>
          </a:p>
          <a:p>
            <a:pPr marL="0" indent="0" algn="l">
              <a:buNone/>
            </a:pPr>
            <a:r>
              <a:rPr lang="ja-JP" altLang="en-US" sz="1800" dirty="0">
                <a:latin typeface="RyuminPr6N-Reg"/>
              </a:rPr>
              <a:t>ができる余裕のある職場でありたい。</a:t>
            </a:r>
            <a:endParaRPr lang="en-US" altLang="ja-JP" sz="1800" dirty="0">
              <a:latin typeface="RyuminPr6N-Reg"/>
            </a:endParaRPr>
          </a:p>
          <a:p>
            <a:pPr marL="0" indent="0" algn="r">
              <a:buNone/>
            </a:pPr>
            <a:r>
              <a:rPr lang="ja-JP" altLang="en-US" sz="1800" dirty="0">
                <a:latin typeface="RyuminPr6N-Reg"/>
              </a:rPr>
              <a:t>　</a:t>
            </a:r>
            <a:r>
              <a:rPr lang="ja-JP" altLang="en-US" sz="1600" dirty="0">
                <a:solidFill>
                  <a:schemeClr val="accent6">
                    <a:lumMod val="50000"/>
                  </a:schemeClr>
                </a:solidFill>
                <a:latin typeface="RyuminPr6N-Reg"/>
              </a:rPr>
              <a:t>日教組</a:t>
            </a:r>
            <a:r>
              <a:rPr lang="en-US" altLang="ja-JP" sz="1600" dirty="0">
                <a:solidFill>
                  <a:schemeClr val="accent6">
                    <a:lumMod val="50000"/>
                  </a:schemeClr>
                </a:solidFill>
                <a:latin typeface="RyuminPr6N-Reg"/>
              </a:rPr>
              <a:t>『</a:t>
            </a:r>
            <a:r>
              <a:rPr lang="ja-JP" altLang="en-US" sz="1600" dirty="0">
                <a:solidFill>
                  <a:schemeClr val="accent6">
                    <a:lumMod val="50000"/>
                  </a:schemeClr>
                </a:solidFill>
                <a:latin typeface="RyuminPr6N-Reg"/>
              </a:rPr>
              <a:t>検証新学習指導要領</a:t>
            </a:r>
            <a:r>
              <a:rPr lang="en-US" altLang="ja-JP" sz="1600" dirty="0">
                <a:solidFill>
                  <a:schemeClr val="accent6">
                    <a:lumMod val="50000"/>
                  </a:schemeClr>
                </a:solidFill>
                <a:latin typeface="RyuminPr6N-Reg"/>
              </a:rPr>
              <a:t>2017</a:t>
            </a:r>
            <a:r>
              <a:rPr lang="ja-JP" altLang="en-US" sz="1600" dirty="0">
                <a:solidFill>
                  <a:schemeClr val="accent6">
                    <a:lumMod val="50000"/>
                  </a:schemeClr>
                </a:solidFill>
                <a:latin typeface="RyuminPr6N-Reg"/>
              </a:rPr>
              <a:t>年</a:t>
            </a:r>
            <a:r>
              <a:rPr lang="en-US" altLang="ja-JP" sz="1600" dirty="0">
                <a:solidFill>
                  <a:schemeClr val="accent6">
                    <a:lumMod val="50000"/>
                  </a:schemeClr>
                </a:solidFill>
                <a:latin typeface="RyuminPr6N-Reg"/>
              </a:rPr>
              <a:t>―</a:t>
            </a:r>
            <a:r>
              <a:rPr lang="ja-JP" altLang="en-US" sz="1600" dirty="0">
                <a:solidFill>
                  <a:schemeClr val="accent6">
                    <a:lumMod val="50000"/>
                  </a:schemeClr>
                </a:solidFill>
                <a:latin typeface="RyuminPr6N-Reg"/>
              </a:rPr>
              <a:t>ゆたかな学びの創造にむけて 総則・教科・領域別</a:t>
            </a:r>
            <a:r>
              <a:rPr lang="en-US" altLang="ja-JP" sz="1600" dirty="0">
                <a:solidFill>
                  <a:schemeClr val="accent6">
                    <a:lumMod val="50000"/>
                  </a:schemeClr>
                </a:solidFill>
                <a:latin typeface="RyuminPr6N-Reg"/>
              </a:rPr>
              <a:t>』</a:t>
            </a:r>
            <a:endParaRPr lang="ja-JP" altLang="en-US" sz="1600" dirty="0">
              <a:solidFill>
                <a:schemeClr val="accent6">
                  <a:lumMod val="50000"/>
                </a:schemeClr>
              </a:solidFill>
              <a:latin typeface="RyuminPr6N-Reg"/>
            </a:endParaRPr>
          </a:p>
          <a:p>
            <a:pPr marL="0" indent="0" algn="l">
              <a:buNone/>
            </a:pPr>
            <a:endParaRPr lang="en-US" altLang="ja-JP" sz="1800" dirty="0">
              <a:latin typeface="RyuminPr6N-Reg"/>
            </a:endParaRPr>
          </a:p>
          <a:p>
            <a:pPr marL="0" indent="0" algn="l">
              <a:buNone/>
            </a:pPr>
            <a:endParaRPr lang="ja-JP" altLang="en-US" sz="1800" b="0" i="0" u="none" strike="noStrike" baseline="0" dirty="0">
              <a:latin typeface="RyuminPr6N-Reg"/>
            </a:endParaRPr>
          </a:p>
          <a:p>
            <a:pPr marL="0" indent="0" algn="l">
              <a:buNone/>
            </a:pPr>
            <a:endParaRPr kumimoji="1" lang="ja-JP" altLang="en-US" sz="1900" dirty="0">
              <a:latin typeface="+mj-ea"/>
              <a:ea typeface="+mj-ea"/>
            </a:endParaRPr>
          </a:p>
        </p:txBody>
      </p:sp>
    </p:spTree>
    <p:extLst>
      <p:ext uri="{BB962C8B-B14F-4D97-AF65-F5344CB8AC3E}">
        <p14:creationId xmlns:p14="http://schemas.microsoft.com/office/powerpoint/2010/main" val="11314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F5770F-ECC2-4439-990A-D562A11CD904}"/>
              </a:ext>
            </a:extLst>
          </p:cNvPr>
          <p:cNvSpPr>
            <a:spLocks noGrp="1"/>
          </p:cNvSpPr>
          <p:nvPr>
            <p:ph type="title"/>
          </p:nvPr>
        </p:nvSpPr>
        <p:spPr>
          <a:xfrm>
            <a:off x="838200" y="365125"/>
            <a:ext cx="10515600" cy="817289"/>
          </a:xfrm>
        </p:spPr>
        <p:txBody>
          <a:bodyPr>
            <a:normAutofit/>
          </a:bodyPr>
          <a:lstStyle/>
          <a:p>
            <a:pPr algn="ctr"/>
            <a:r>
              <a:rPr lang="ja-JP" altLang="en-US" sz="2400" dirty="0">
                <a:solidFill>
                  <a:srgbClr val="0070C0"/>
                </a:solidFill>
                <a:latin typeface="けいふぉんと" panose="02000600000000000000" pitchFamily="2" charset="-128"/>
                <a:ea typeface="けいふぉんと" panose="02000600000000000000" pitchFamily="2" charset="-128"/>
              </a:rPr>
              <a:t>呼んでくださったことへの謝辞と自己紹介（１）</a:t>
            </a:r>
          </a:p>
        </p:txBody>
      </p:sp>
      <p:sp>
        <p:nvSpPr>
          <p:cNvPr id="3" name="コンテンツ プレースホルダー 2">
            <a:extLst>
              <a:ext uri="{FF2B5EF4-FFF2-40B4-BE49-F238E27FC236}">
                <a16:creationId xmlns:a16="http://schemas.microsoft.com/office/drawing/2014/main" id="{BADE9BE2-F1F4-4C9E-A188-886A69BC675A}"/>
              </a:ext>
            </a:extLst>
          </p:cNvPr>
          <p:cNvSpPr>
            <a:spLocks noGrp="1"/>
          </p:cNvSpPr>
          <p:nvPr>
            <p:ph idx="1"/>
          </p:nvPr>
        </p:nvSpPr>
        <p:spPr/>
        <p:txBody>
          <a:bodyPr/>
          <a:lstStyle/>
          <a:p>
            <a:r>
              <a:rPr lang="en-US" altLang="ja-JP" dirty="0"/>
              <a:t>1980</a:t>
            </a:r>
            <a:r>
              <a:rPr lang="ja-JP" altLang="en-US" dirty="0"/>
              <a:t>　から数教協会員。（私立中学・高校の教員）</a:t>
            </a:r>
            <a:endParaRPr lang="en-US" altLang="ja-JP" dirty="0"/>
          </a:p>
          <a:p>
            <a:r>
              <a:rPr lang="ja-JP" altLang="en-US" dirty="0"/>
              <a:t>　東京私学サークル。</a:t>
            </a:r>
            <a:br>
              <a:rPr lang="en-US" altLang="ja-JP" dirty="0"/>
            </a:br>
            <a:r>
              <a:rPr lang="ja-JP" altLang="en-US" dirty="0"/>
              <a:t>　＞面白い授業ネタが得られる。</a:t>
            </a:r>
            <a:br>
              <a:rPr lang="en-US" altLang="ja-JP" dirty="0"/>
            </a:br>
            <a:r>
              <a:rPr lang="ja-JP" altLang="en-US" dirty="0"/>
              <a:t>　＞作ってみたプリントを持っていくと、褒めてくれる。</a:t>
            </a:r>
            <a:br>
              <a:rPr lang="en-US" altLang="ja-JP" dirty="0"/>
            </a:br>
            <a:r>
              <a:rPr lang="ja-JP" altLang="en-US" dirty="0"/>
              <a:t>　＞それを全国大会に持っていったら？</a:t>
            </a:r>
            <a:br>
              <a:rPr lang="en-US" altLang="ja-JP" dirty="0"/>
            </a:br>
            <a:r>
              <a:rPr lang="ja-JP" altLang="en-US" dirty="0"/>
              <a:t>　＞大会を運営する方も、</a:t>
            </a:r>
            <a:r>
              <a:rPr lang="en-US" altLang="ja-JP" dirty="0"/>
              <a:t>Give and Take</a:t>
            </a:r>
          </a:p>
          <a:p>
            <a:r>
              <a:rPr lang="en-US" altLang="ja-JP" dirty="0"/>
              <a:t> 1999 </a:t>
            </a:r>
            <a:r>
              <a:rPr lang="ja-JP" altLang="en-US" dirty="0"/>
              <a:t>に三重大学教育学部助教授</a:t>
            </a:r>
            <a:endParaRPr lang="en-US" altLang="ja-JP" dirty="0"/>
          </a:p>
          <a:p>
            <a:r>
              <a:rPr lang="ja-JP" altLang="en-US" dirty="0"/>
              <a:t>附属小学校の先生のサークル。作ったゲームをやってみる。</a:t>
            </a:r>
          </a:p>
        </p:txBody>
      </p:sp>
    </p:spTree>
    <p:extLst>
      <p:ext uri="{BB962C8B-B14F-4D97-AF65-F5344CB8AC3E}">
        <p14:creationId xmlns:p14="http://schemas.microsoft.com/office/powerpoint/2010/main" val="2020536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280BC1-FED2-4722-9F52-CE168A2D5B5B}"/>
              </a:ext>
            </a:extLst>
          </p:cNvPr>
          <p:cNvSpPr>
            <a:spLocks noGrp="1"/>
          </p:cNvSpPr>
          <p:nvPr>
            <p:ph type="title"/>
          </p:nvPr>
        </p:nvSpPr>
        <p:spPr/>
        <p:txBody>
          <a:bodyPr>
            <a:normAutofit/>
          </a:bodyPr>
          <a:lstStyle/>
          <a:p>
            <a:br>
              <a:rPr kumimoji="1" lang="en-US" altLang="ja-JP" sz="2800">
                <a:latin typeface="けいふぉんと" panose="02000600000000000000" pitchFamily="2" charset="-128"/>
                <a:ea typeface="けいふぉんと" panose="02000600000000000000" pitchFamily="2" charset="-128"/>
              </a:rPr>
            </a:br>
            <a:endParaRPr kumimoji="1" lang="ja-JP" altLang="en-US" sz="1800" b="1" dirty="0">
              <a:solidFill>
                <a:srgbClr val="0070C0"/>
              </a:solidFill>
              <a:latin typeface="+mj-ea"/>
            </a:endParaRPr>
          </a:p>
        </p:txBody>
      </p:sp>
      <p:sp>
        <p:nvSpPr>
          <p:cNvPr id="3" name="コンテンツ プレースホルダー 2">
            <a:extLst>
              <a:ext uri="{FF2B5EF4-FFF2-40B4-BE49-F238E27FC236}">
                <a16:creationId xmlns:a16="http://schemas.microsoft.com/office/drawing/2014/main" id="{160093A0-B1FB-46DC-83C1-26188C54FDFE}"/>
              </a:ext>
            </a:extLst>
          </p:cNvPr>
          <p:cNvSpPr>
            <a:spLocks noGrp="1"/>
          </p:cNvSpPr>
          <p:nvPr>
            <p:ph idx="1"/>
          </p:nvPr>
        </p:nvSpPr>
        <p:spPr>
          <a:xfrm>
            <a:off x="838200" y="1481959"/>
            <a:ext cx="10515600" cy="4695004"/>
          </a:xfrm>
          <a:effectLst>
            <a:outerShdw blurRad="63500" sx="102000" sy="102000" algn="ctr" rotWithShape="0">
              <a:prstClr val="black">
                <a:alpha val="40000"/>
              </a:prstClr>
            </a:outerShdw>
          </a:effectLst>
        </p:spPr>
        <p:txBody>
          <a:bodyPr/>
          <a:lstStyle/>
          <a:p>
            <a:pPr marL="0" indent="0">
              <a:buNone/>
            </a:pPr>
            <a:r>
              <a:rPr lang="ja-JP" altLang="en-US" dirty="0">
                <a:solidFill>
                  <a:srgbClr val="0070C0"/>
                </a:solidFill>
                <a:latin typeface="けいふぉんと" panose="02000600000000000000" pitchFamily="2" charset="-128"/>
                <a:ea typeface="けいふぉんと" panose="02000600000000000000" pitchFamily="2" charset="-128"/>
              </a:rPr>
              <a:t>よく噺家さんは，高座の最後に</a:t>
            </a:r>
            <a:endParaRPr lang="en-US" altLang="ja-JP" dirty="0">
              <a:solidFill>
                <a:srgbClr val="0070C0"/>
              </a:solidFill>
              <a:latin typeface="けいふぉんと" panose="02000600000000000000" pitchFamily="2" charset="-128"/>
              <a:ea typeface="けいふぉんと" panose="02000600000000000000" pitchFamily="2" charset="-128"/>
            </a:endParaRPr>
          </a:p>
          <a:p>
            <a:pPr marL="0" indent="0">
              <a:buNone/>
            </a:pPr>
            <a:r>
              <a:rPr lang="ja-JP" altLang="en-US" dirty="0">
                <a:solidFill>
                  <a:srgbClr val="0070C0"/>
                </a:solidFill>
                <a:latin typeface="けいふぉんと" panose="02000600000000000000" pitchFamily="2" charset="-128"/>
                <a:ea typeface="けいふぉんと" panose="02000600000000000000" pitchFamily="2" charset="-128"/>
              </a:rPr>
              <a:t>「お後がよろしいようで」って言います。</a:t>
            </a:r>
            <a:endParaRPr lang="en-US" altLang="ja-JP" dirty="0">
              <a:solidFill>
                <a:srgbClr val="0070C0"/>
              </a:solidFill>
              <a:latin typeface="けいふぉんと" panose="02000600000000000000" pitchFamily="2" charset="-128"/>
              <a:ea typeface="けいふぉんと" panose="02000600000000000000" pitchFamily="2" charset="-128"/>
            </a:endParaRPr>
          </a:p>
          <a:p>
            <a:pPr marL="0" indent="0">
              <a:buNone/>
            </a:pPr>
            <a:endParaRPr kumimoji="1" lang="en-US" altLang="ja-JP" dirty="0"/>
          </a:p>
          <a:p>
            <a:pPr marL="0" indent="0">
              <a:buNone/>
            </a:pPr>
            <a:endParaRPr kumimoji="1" lang="en-US" altLang="ja-JP" sz="1600" b="1" dirty="0">
              <a:solidFill>
                <a:srgbClr val="0070C0"/>
              </a:solidFill>
              <a:latin typeface="+mj-ea"/>
            </a:endParaRPr>
          </a:p>
          <a:p>
            <a:pPr marL="0" indent="0">
              <a:buNone/>
            </a:pPr>
            <a:endParaRPr lang="en-US" altLang="ja-JP" sz="1600" b="1" dirty="0">
              <a:solidFill>
                <a:srgbClr val="0070C0"/>
              </a:solidFill>
              <a:latin typeface="+mj-ea"/>
            </a:endParaRPr>
          </a:p>
          <a:p>
            <a:pPr marL="0" indent="0">
              <a:buNone/>
            </a:pPr>
            <a:endParaRPr kumimoji="1" lang="en-US" altLang="ja-JP" sz="1600" b="1" dirty="0">
              <a:solidFill>
                <a:srgbClr val="0070C0"/>
              </a:solidFill>
              <a:latin typeface="+mj-ea"/>
            </a:endParaRPr>
          </a:p>
          <a:p>
            <a:pPr marL="0" indent="0">
              <a:buNone/>
            </a:pPr>
            <a:r>
              <a:rPr kumimoji="1" lang="ja-JP" altLang="en-US" sz="2400" b="1" dirty="0">
                <a:solidFill>
                  <a:srgbClr val="0070C0"/>
                </a:solidFill>
                <a:latin typeface="+mj-ea"/>
              </a:rPr>
              <a:t>全道教育研究大会での</a:t>
            </a:r>
            <a:endParaRPr kumimoji="1" lang="en-US" altLang="ja-JP" sz="2400" b="1" dirty="0">
              <a:solidFill>
                <a:srgbClr val="0070C0"/>
              </a:solidFill>
              <a:latin typeface="+mj-ea"/>
            </a:endParaRPr>
          </a:p>
          <a:p>
            <a:pPr marL="0" indent="0">
              <a:buNone/>
            </a:pPr>
            <a:r>
              <a:rPr kumimoji="1" lang="ja-JP" altLang="en-US" sz="2400" b="1" dirty="0">
                <a:solidFill>
                  <a:srgbClr val="0070C0"/>
                </a:solidFill>
                <a:latin typeface="+mj-ea"/>
              </a:rPr>
              <a:t>成果を楽しみにしています。</a:t>
            </a:r>
            <a:endParaRPr kumimoji="1" lang="en-US" altLang="ja-JP" sz="2400" dirty="0"/>
          </a:p>
          <a:p>
            <a:pPr marL="0" indent="0">
              <a:buNone/>
            </a:pPr>
            <a:endParaRPr kumimoji="1" lang="ja-JP" altLang="en-US" dirty="0"/>
          </a:p>
        </p:txBody>
      </p:sp>
    </p:spTree>
    <p:extLst>
      <p:ext uri="{BB962C8B-B14F-4D97-AF65-F5344CB8AC3E}">
        <p14:creationId xmlns:p14="http://schemas.microsoft.com/office/powerpoint/2010/main" val="30267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F5770F-ECC2-4439-990A-D562A11CD904}"/>
              </a:ext>
            </a:extLst>
          </p:cNvPr>
          <p:cNvSpPr>
            <a:spLocks noGrp="1"/>
          </p:cNvSpPr>
          <p:nvPr>
            <p:ph type="title"/>
          </p:nvPr>
        </p:nvSpPr>
        <p:spPr>
          <a:xfrm>
            <a:off x="838200" y="365125"/>
            <a:ext cx="10515600" cy="817289"/>
          </a:xfrm>
        </p:spPr>
        <p:txBody>
          <a:bodyPr>
            <a:normAutofit/>
          </a:bodyPr>
          <a:lstStyle/>
          <a:p>
            <a:pPr algn="ctr"/>
            <a:r>
              <a:rPr lang="ja-JP" altLang="en-US" sz="2400" dirty="0">
                <a:solidFill>
                  <a:srgbClr val="0070C0"/>
                </a:solidFill>
                <a:latin typeface="けいふぉんと" panose="02000600000000000000" pitchFamily="2" charset="-128"/>
                <a:ea typeface="けいふぉんと" panose="02000600000000000000" pitchFamily="2" charset="-128"/>
              </a:rPr>
              <a:t>呼んでくださったことへの謝辞と自己紹介（</a:t>
            </a:r>
            <a:r>
              <a:rPr lang="en-US" altLang="ja-JP" sz="2400" dirty="0">
                <a:solidFill>
                  <a:srgbClr val="0070C0"/>
                </a:solidFill>
                <a:latin typeface="けいふぉんと" panose="02000600000000000000" pitchFamily="2" charset="-128"/>
                <a:ea typeface="けいふぉんと" panose="02000600000000000000" pitchFamily="2" charset="-128"/>
              </a:rPr>
              <a:t>2</a:t>
            </a:r>
            <a:r>
              <a:rPr lang="ja-JP" altLang="en-US" sz="2400" dirty="0">
                <a:solidFill>
                  <a:srgbClr val="0070C0"/>
                </a:solidFill>
                <a:latin typeface="けいふぉんと" panose="02000600000000000000" pitchFamily="2" charset="-128"/>
                <a:ea typeface="けいふぉんと" panose="02000600000000000000" pitchFamily="2" charset="-128"/>
              </a:rPr>
              <a:t>）</a:t>
            </a:r>
          </a:p>
        </p:txBody>
      </p:sp>
      <p:sp>
        <p:nvSpPr>
          <p:cNvPr id="3" name="コンテンツ プレースホルダー 2">
            <a:extLst>
              <a:ext uri="{FF2B5EF4-FFF2-40B4-BE49-F238E27FC236}">
                <a16:creationId xmlns:a16="http://schemas.microsoft.com/office/drawing/2014/main" id="{BADE9BE2-F1F4-4C9E-A188-886A69BC675A}"/>
              </a:ext>
            </a:extLst>
          </p:cNvPr>
          <p:cNvSpPr>
            <a:spLocks noGrp="1"/>
          </p:cNvSpPr>
          <p:nvPr>
            <p:ph idx="1"/>
          </p:nvPr>
        </p:nvSpPr>
        <p:spPr/>
        <p:txBody>
          <a:bodyPr/>
          <a:lstStyle/>
          <a:p>
            <a:r>
              <a:rPr lang="en-US" altLang="ja-JP" dirty="0"/>
              <a:t>2005</a:t>
            </a:r>
            <a:r>
              <a:rPr lang="ja-JP" altLang="en-US" dirty="0"/>
              <a:t>　に　東京・国士舘大学文学部教育学科（</a:t>
            </a:r>
            <a:r>
              <a:rPr lang="en-US" altLang="ja-JP" dirty="0"/>
              <a:t>2007</a:t>
            </a:r>
            <a:r>
              <a:rPr lang="ja-JP" altLang="en-US" dirty="0"/>
              <a:t>に教授）</a:t>
            </a:r>
            <a:endParaRPr lang="en-US" altLang="ja-JP" dirty="0"/>
          </a:p>
          <a:p>
            <a:r>
              <a:rPr lang="ja-JP" altLang="en-US" dirty="0"/>
              <a:t>　町田算数サークル</a:t>
            </a:r>
            <a:br>
              <a:rPr lang="en-US" altLang="ja-JP" dirty="0"/>
            </a:br>
            <a:r>
              <a:rPr lang="ja-JP" altLang="en-US" dirty="0"/>
              <a:t>　＞多彩な参加者</a:t>
            </a:r>
            <a:r>
              <a:rPr lang="ja-JP" altLang="en-US" sz="1800" dirty="0"/>
              <a:t>（残念ながら今は、ちょっと低調）</a:t>
            </a:r>
            <a:r>
              <a:rPr lang="ja-JP" altLang="en-US" dirty="0"/>
              <a:t>。</a:t>
            </a:r>
            <a:br>
              <a:rPr lang="en-US" altLang="ja-JP" dirty="0"/>
            </a:br>
            <a:r>
              <a:rPr lang="ja-JP" altLang="en-US" dirty="0"/>
              <a:t>　＞学研の</a:t>
            </a:r>
            <a:r>
              <a:rPr lang="en-US" altLang="ja-JP" dirty="0"/>
              <a:t>『N</a:t>
            </a:r>
            <a:r>
              <a:rPr lang="ja-JP" altLang="en-US" dirty="0"/>
              <a:t>年の科学</a:t>
            </a:r>
            <a:r>
              <a:rPr lang="en-US" altLang="ja-JP" dirty="0"/>
              <a:t>』</a:t>
            </a:r>
            <a:r>
              <a:rPr lang="ja-JP" altLang="en-US" dirty="0"/>
              <a:t>の編集長だった人。</a:t>
            </a:r>
            <a:br>
              <a:rPr lang="en-US" altLang="ja-JP" dirty="0"/>
            </a:br>
            <a:r>
              <a:rPr lang="ja-JP" altLang="en-US" dirty="0"/>
              <a:t>　＞教科書会社の編集者さん。</a:t>
            </a:r>
            <a:br>
              <a:rPr lang="en-US" altLang="ja-JP" dirty="0"/>
            </a:br>
            <a:r>
              <a:rPr lang="ja-JP" altLang="en-US" dirty="0"/>
              <a:t>　＞算数についての本を書いている人。</a:t>
            </a:r>
            <a:endParaRPr lang="en-US" altLang="ja-JP" dirty="0"/>
          </a:p>
          <a:p>
            <a:r>
              <a:rPr lang="en-US" altLang="ja-JP" dirty="0"/>
              <a:t> 2005</a:t>
            </a:r>
            <a:r>
              <a:rPr lang="ja-JP" altLang="en-US" dirty="0"/>
              <a:t>年度に，神奈川・湘北地区教研。そして全国教研。</a:t>
            </a:r>
            <a:endParaRPr lang="en-US" altLang="ja-JP" dirty="0"/>
          </a:p>
          <a:p>
            <a:r>
              <a:rPr lang="ja-JP" altLang="en-US" dirty="0"/>
              <a:t>「共同研究者」として，レポートをご一緒に楽しみ，できればそれを深める＋</a:t>
            </a:r>
            <a:r>
              <a:rPr lang="en-US" altLang="ja-JP" dirty="0"/>
              <a:t>α</a:t>
            </a:r>
            <a:r>
              <a:rPr lang="ja-JP" altLang="en-US" dirty="0"/>
              <a:t>を。</a:t>
            </a:r>
          </a:p>
        </p:txBody>
      </p:sp>
    </p:spTree>
    <p:extLst>
      <p:ext uri="{BB962C8B-B14F-4D97-AF65-F5344CB8AC3E}">
        <p14:creationId xmlns:p14="http://schemas.microsoft.com/office/powerpoint/2010/main" val="1128978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F5770F-ECC2-4439-990A-D562A11CD904}"/>
              </a:ext>
            </a:extLst>
          </p:cNvPr>
          <p:cNvSpPr>
            <a:spLocks noGrp="1"/>
          </p:cNvSpPr>
          <p:nvPr>
            <p:ph type="title"/>
          </p:nvPr>
        </p:nvSpPr>
        <p:spPr>
          <a:xfrm>
            <a:off x="838200" y="365125"/>
            <a:ext cx="10515600" cy="817289"/>
          </a:xfrm>
        </p:spPr>
        <p:txBody>
          <a:bodyPr>
            <a:normAutofit/>
          </a:bodyPr>
          <a:lstStyle/>
          <a:p>
            <a:pPr algn="ctr"/>
            <a:r>
              <a:rPr lang="ja-JP" altLang="en-US" sz="2400" dirty="0">
                <a:solidFill>
                  <a:srgbClr val="0070C0"/>
                </a:solidFill>
                <a:latin typeface="けいふぉんと" panose="02000600000000000000" pitchFamily="2" charset="-128"/>
                <a:ea typeface="けいふぉんと" panose="02000600000000000000" pitchFamily="2" charset="-128"/>
              </a:rPr>
              <a:t>呼んでくださったことへの謝辞と自己紹介（</a:t>
            </a:r>
            <a:r>
              <a:rPr lang="en-US" altLang="ja-JP" sz="2400" dirty="0">
                <a:solidFill>
                  <a:srgbClr val="0070C0"/>
                </a:solidFill>
                <a:latin typeface="けいふぉんと" panose="02000600000000000000" pitchFamily="2" charset="-128"/>
                <a:ea typeface="けいふぉんと" panose="02000600000000000000" pitchFamily="2" charset="-128"/>
              </a:rPr>
              <a:t>3</a:t>
            </a:r>
            <a:r>
              <a:rPr lang="ja-JP" altLang="en-US" sz="2400" dirty="0">
                <a:solidFill>
                  <a:srgbClr val="0070C0"/>
                </a:solidFill>
                <a:latin typeface="けいふぉんと" panose="02000600000000000000" pitchFamily="2" charset="-128"/>
                <a:ea typeface="けいふぉんと" panose="02000600000000000000" pitchFamily="2" charset="-128"/>
              </a:rPr>
              <a:t>）</a:t>
            </a:r>
          </a:p>
        </p:txBody>
      </p:sp>
      <p:sp>
        <p:nvSpPr>
          <p:cNvPr id="3" name="コンテンツ プレースホルダー 2">
            <a:extLst>
              <a:ext uri="{FF2B5EF4-FFF2-40B4-BE49-F238E27FC236}">
                <a16:creationId xmlns:a16="http://schemas.microsoft.com/office/drawing/2014/main" id="{BADE9BE2-F1F4-4C9E-A188-886A69BC675A}"/>
              </a:ext>
            </a:extLst>
          </p:cNvPr>
          <p:cNvSpPr>
            <a:spLocks noGrp="1"/>
          </p:cNvSpPr>
          <p:nvPr>
            <p:ph idx="1"/>
          </p:nvPr>
        </p:nvSpPr>
        <p:spPr>
          <a:xfrm>
            <a:off x="838200" y="1182414"/>
            <a:ext cx="10515600" cy="4994549"/>
          </a:xfrm>
        </p:spPr>
        <p:txBody>
          <a:bodyPr>
            <a:normAutofit lnSpcReduction="10000"/>
          </a:bodyPr>
          <a:lstStyle/>
          <a:p>
            <a:r>
              <a:rPr lang="ja-JP" altLang="en-US" dirty="0"/>
              <a:t>日教組全国教研。</a:t>
            </a:r>
            <a:r>
              <a:rPr lang="ja-JP" altLang="en-US" sz="1800" dirty="0">
                <a:solidFill>
                  <a:srgbClr val="0070C0"/>
                </a:solidFill>
              </a:rPr>
              <a:t>後で知ったことですが，遠山啓先生が共同研究者として自主編成運動への指導的な役割を当初担われる。</a:t>
            </a:r>
            <a:endParaRPr lang="en-US" altLang="ja-JP" sz="1800" dirty="0">
              <a:solidFill>
                <a:srgbClr val="0070C0"/>
              </a:solidFill>
            </a:endParaRPr>
          </a:p>
          <a:p>
            <a:r>
              <a:rPr lang="ja-JP" altLang="en-US" dirty="0"/>
              <a:t>　どの参加者（報告者）に対しても，また発表しようと思ってもらいたい。また発表して下さることへの感謝。</a:t>
            </a:r>
            <a:endParaRPr lang="en-US" altLang="ja-JP" dirty="0"/>
          </a:p>
          <a:p>
            <a:r>
              <a:rPr lang="ja-JP" altLang="en-US" dirty="0"/>
              <a:t>　ただ，いまの学校現場では，授業の自主編成がしにくく，研究指定校の公開研究会での発表をそのままのような</a:t>
            </a:r>
            <a:r>
              <a:rPr lang="en-US" altLang="ja-JP" dirty="0"/>
              <a:t>…</a:t>
            </a:r>
            <a:r>
              <a:rPr lang="ja-JP" altLang="en-US" dirty="0"/>
              <a:t>「話し合いの仕方」など。</a:t>
            </a:r>
            <a:endParaRPr lang="en-US" altLang="ja-JP" dirty="0"/>
          </a:p>
          <a:p>
            <a:r>
              <a:rPr lang="ja-JP" altLang="en-US" dirty="0"/>
              <a:t>　道数協の複数の「北海道さん」には，毎回，第</a:t>
            </a:r>
            <a:r>
              <a:rPr lang="en-US" altLang="ja-JP" dirty="0"/>
              <a:t>4</a:t>
            </a:r>
            <a:r>
              <a:rPr lang="ja-JP" altLang="en-US" dirty="0"/>
              <a:t>分科会が数学教育の分科会である価値を提供していただいています。</a:t>
            </a:r>
            <a:endParaRPr lang="en-US" altLang="ja-JP" dirty="0"/>
          </a:p>
          <a:p>
            <a:r>
              <a:rPr lang="ja-JP" altLang="en-US" dirty="0"/>
              <a:t>　だから道数協から呼んでいただいたら是非にと思っていました。</a:t>
            </a:r>
            <a:br>
              <a:rPr lang="en-US" altLang="ja-JP" dirty="0"/>
            </a:br>
            <a:r>
              <a:rPr lang="ja-JP" altLang="en-US" dirty="0"/>
              <a:t>　</a:t>
            </a:r>
          </a:p>
        </p:txBody>
      </p:sp>
    </p:spTree>
    <p:extLst>
      <p:ext uri="{BB962C8B-B14F-4D97-AF65-F5344CB8AC3E}">
        <p14:creationId xmlns:p14="http://schemas.microsoft.com/office/powerpoint/2010/main" val="398580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6091A8A-B82C-4092-A3CC-1C8C4B3F1BF6}"/>
              </a:ext>
            </a:extLst>
          </p:cNvPr>
          <p:cNvSpPr txBox="1"/>
          <p:nvPr/>
        </p:nvSpPr>
        <p:spPr>
          <a:xfrm>
            <a:off x="672662" y="1020710"/>
            <a:ext cx="10846675" cy="4862870"/>
          </a:xfrm>
          <a:prstGeom prst="rect">
            <a:avLst/>
          </a:prstGeom>
          <a:noFill/>
        </p:spPr>
        <p:txBody>
          <a:bodyPr wrap="square">
            <a:spAutoFit/>
          </a:bodyPr>
          <a:lstStyle/>
          <a:p>
            <a:r>
              <a:rPr lang="ja-JP" altLang="en-US" dirty="0"/>
              <a:t>　</a:t>
            </a:r>
            <a:r>
              <a:rPr lang="ja-JP" altLang="en-US" sz="2000" dirty="0"/>
              <a:t>学生さんにとっては，どちらも「生まれても居ない昔」の</a:t>
            </a:r>
            <a:r>
              <a:rPr lang="en-US" altLang="ja-JP" sz="2000" dirty="0"/>
              <a:t>2</a:t>
            </a:r>
            <a:r>
              <a:rPr lang="ja-JP" altLang="en-US" sz="2000" dirty="0"/>
              <a:t>つの</a:t>
            </a:r>
            <a:r>
              <a:rPr lang="en-US" altLang="ja-JP" sz="2000" dirty="0"/>
              <a:t>『</a:t>
            </a:r>
            <a:r>
              <a:rPr lang="ja-JP" altLang="en-US" sz="2000" dirty="0"/>
              <a:t>ふりむかないで</a:t>
            </a:r>
            <a:r>
              <a:rPr lang="en-US" altLang="ja-JP" sz="2000" dirty="0"/>
              <a:t>』</a:t>
            </a:r>
            <a:r>
              <a:rPr lang="ja-JP" altLang="en-US" sz="2000" dirty="0"/>
              <a:t>を聞かせました。これらを同じ「昔」としてみないで，</a:t>
            </a:r>
            <a:r>
              <a:rPr lang="en-US" altLang="ja-JP" sz="2000" dirty="0"/>
              <a:t>10</a:t>
            </a:r>
            <a:r>
              <a:rPr lang="ja-JP" altLang="en-US" sz="2000" dirty="0"/>
              <a:t>年ごとの変化（特に算数・数学の学習指導要領とその周辺の社会的状況）が見えて欲しい。そう思って。日々暮らしていると，変化に気が付かないことがあります。</a:t>
            </a:r>
          </a:p>
          <a:p>
            <a:r>
              <a:rPr lang="ja-JP" altLang="en-US" sz="2000" dirty="0"/>
              <a:t>　日教組の全国教育研究集会（</a:t>
            </a:r>
            <a:r>
              <a:rPr lang="en-US" altLang="ja-JP" sz="2000" dirty="0"/>
              <a:t>2006</a:t>
            </a:r>
            <a:r>
              <a:rPr lang="ja-JP" altLang="en-US" sz="2000" dirty="0"/>
              <a:t>）の第</a:t>
            </a:r>
            <a:r>
              <a:rPr lang="en-US" altLang="ja-JP" sz="2000" dirty="0"/>
              <a:t>4</a:t>
            </a:r>
            <a:r>
              <a:rPr lang="ja-JP" altLang="en-US" sz="2000" dirty="0"/>
              <a:t>分科会（数学教育）の共同研究者として，「今日の政治状況と数学教育」と題してお話しする機会がありました。ここで見えてくることは，人々は，悪意なくその活動をより良くするための工夫をする。しかしそれをより広い社会範囲でみると，また，</a:t>
            </a:r>
            <a:r>
              <a:rPr lang="en-US" altLang="ja-JP" sz="2000" dirty="0"/>
              <a:t>10</a:t>
            </a:r>
            <a:r>
              <a:rPr lang="ja-JP" altLang="en-US" sz="2000" dirty="0"/>
              <a:t>年単位の変化を見ると，その意図の有無によらず，とんでもない方向へ日本や社会を導いてしまっている。それを，「点の高い子って，良い子でしょうか。」の視点でいくつかの事柄についてみていきます。</a:t>
            </a:r>
          </a:p>
          <a:p>
            <a:r>
              <a:rPr lang="ja-JP" altLang="en-US" sz="2000" dirty="0"/>
              <a:t>　子どもの作品に注目することの大切さ，そしてそれと同様に，作品としての授業。同じ楽譜（教科書）をもとにしていても，演奏者の作品になる。それは，楽譜を介して，楽曲に対する感動を読み取り，それを聴衆と共有しようとする演奏家の意図によって生まれるものであり，その創造は演奏家にとっても喜びをもたらすものです。</a:t>
            </a:r>
          </a:p>
          <a:p>
            <a:endParaRPr lang="ja-JP" altLang="en-US" dirty="0"/>
          </a:p>
          <a:p>
            <a:r>
              <a:rPr lang="ja-JP" altLang="en-US" sz="1200" dirty="0"/>
              <a:t>プレゼンの電子ファイルは正田のサイト</a:t>
            </a:r>
            <a:r>
              <a:rPr lang="en-US" altLang="ja-JP" sz="1200" dirty="0"/>
              <a:t>http://kks-el01.sakura.ne.jp/ar09/bucho/x7net/</a:t>
            </a:r>
            <a:r>
              <a:rPr lang="ja-JP" altLang="en-US" sz="1200" dirty="0"/>
              <a:t>　の「学会での発表」に置きます。</a:t>
            </a:r>
          </a:p>
        </p:txBody>
      </p:sp>
    </p:spTree>
    <p:extLst>
      <p:ext uri="{BB962C8B-B14F-4D97-AF65-F5344CB8AC3E}">
        <p14:creationId xmlns:p14="http://schemas.microsoft.com/office/powerpoint/2010/main" val="96084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fontScale="90000"/>
          </a:bodyPr>
          <a:lstStyle/>
          <a:p>
            <a:br>
              <a:rPr kumimoji="1" lang="en-US" altLang="ja-JP" sz="4000" dirty="0">
                <a:solidFill>
                  <a:srgbClr val="FFFFFF"/>
                </a:solidFill>
              </a:rPr>
            </a:br>
            <a:br>
              <a:rPr kumimoji="1" lang="en-US" altLang="ja-JP" sz="4000" dirty="0">
                <a:solidFill>
                  <a:srgbClr val="FFFFFF"/>
                </a:solidFill>
              </a:rPr>
            </a:br>
            <a:r>
              <a:rPr kumimoji="1" lang="en-US" altLang="ja-JP" sz="4000" dirty="0">
                <a:solidFill>
                  <a:srgbClr val="FFFFFF"/>
                </a:solidFill>
              </a:rPr>
              <a:t>1960</a:t>
            </a:r>
            <a:r>
              <a:rPr kumimoji="1" lang="ja-JP" altLang="en-US" sz="4000" dirty="0">
                <a:solidFill>
                  <a:srgbClr val="FFFFFF"/>
                </a:solidFill>
              </a:rPr>
              <a:t>年代、テレビが普及。</a:t>
            </a: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231661794"/>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1950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・おとなが，自分が食うのに手いっぱい。</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a:solidFill>
                            <a:srgbClr val="000000"/>
                          </a:solidFill>
                          <a:effectLst/>
                          <a:latin typeface="Yu Gothic" panose="020B0400000000000000" pitchFamily="50" charset="-128"/>
                          <a:ea typeface="Yu Gothic" panose="020B0400000000000000" pitchFamily="50" charset="-128"/>
                        </a:rPr>
                        <a:t>1950</a:t>
                      </a:r>
                      <a:r>
                        <a:rPr lang="ja-JP" altLang="en-US" sz="2000" b="0" i="0" u="none" strike="noStrike">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a:solidFill>
                            <a:srgbClr val="000000"/>
                          </a:solidFill>
                          <a:effectLst/>
                          <a:latin typeface="Yu Gothic" panose="020B0400000000000000" pitchFamily="50" charset="-128"/>
                          <a:ea typeface="Yu Gothic" panose="020B0400000000000000" pitchFamily="50" charset="-128"/>
                        </a:rPr>
                        <a:t>1953</a:t>
                      </a:r>
                      <a:r>
                        <a:rPr lang="ja-JP" altLang="en-US" sz="2000" b="0" i="0" u="none" strike="noStrike">
                          <a:solidFill>
                            <a:srgbClr val="000000"/>
                          </a:solidFill>
                          <a:effectLst/>
                          <a:latin typeface="Yu Gothic" panose="020B0400000000000000" pitchFamily="50" charset="-128"/>
                          <a:ea typeface="Yu Gothic" panose="020B0400000000000000" pitchFamily="50" charset="-128"/>
                        </a:rPr>
                        <a:t>：朝鮮戦争</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a:solidFill>
                            <a:srgbClr val="000000"/>
                          </a:solidFill>
                          <a:effectLst/>
                          <a:latin typeface="Yu Gothic" panose="020B0400000000000000" pitchFamily="50" charset="-128"/>
                          <a:ea typeface="Yu Gothic" panose="020B0400000000000000" pitchFamily="50" charset="-128"/>
                        </a:rPr>
                        <a:t>1951</a:t>
                      </a:r>
                      <a:r>
                        <a:rPr lang="ja-JP" altLang="en-US" sz="2000" b="0" i="0" u="none" strike="noStrike">
                          <a:solidFill>
                            <a:srgbClr val="000000"/>
                          </a:solidFill>
                          <a:effectLst/>
                          <a:latin typeface="Yu Gothic" panose="020B0400000000000000" pitchFamily="50" charset="-128"/>
                          <a:ea typeface="Yu Gothic" panose="020B0400000000000000" pitchFamily="50" charset="-128"/>
                        </a:rPr>
                        <a:t>：日米講和条約</a:t>
                      </a: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a:solidFill>
                            <a:srgbClr val="000000"/>
                          </a:solidFill>
                          <a:effectLst/>
                          <a:latin typeface="Yu Gothic" panose="020B0400000000000000" pitchFamily="50" charset="-128"/>
                          <a:ea typeface="Yu Gothic" panose="020B0400000000000000" pitchFamily="50" charset="-128"/>
                        </a:rPr>
                        <a:t>1960</a:t>
                      </a:r>
                      <a:r>
                        <a:rPr lang="ja-JP" altLang="en-US" sz="2000" b="0" i="0" u="none" strike="noStrike">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・テレビが普及する。</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a:t>
                      </a:r>
                      <a:r>
                        <a:rPr lang="en-US" altLang="ja-JP" sz="2000" b="0" i="0" u="none" strike="noStrike">
                          <a:solidFill>
                            <a:srgbClr val="000000"/>
                          </a:solidFill>
                          <a:effectLst/>
                          <a:latin typeface="Yu Gothic" panose="020B0400000000000000" pitchFamily="50" charset="-128"/>
                          <a:ea typeface="Yu Gothic" panose="020B0400000000000000" pitchFamily="50" charset="-128"/>
                        </a:rPr>
                        <a:t>1964</a:t>
                      </a:r>
                      <a:r>
                        <a:rPr lang="ja-JP" altLang="en-US" sz="2000" b="0" i="0" u="none" strike="noStrike">
                          <a:solidFill>
                            <a:srgbClr val="000000"/>
                          </a:solidFill>
                          <a:effectLst/>
                          <a:latin typeface="Yu Gothic" panose="020B0400000000000000" pitchFamily="50" charset="-128"/>
                          <a:ea typeface="Yu Gothic" panose="020B0400000000000000" pitchFamily="50" charset="-128"/>
                        </a:rPr>
                        <a:t>：東京オリンピック</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・大量生産</a:t>
                      </a:r>
                      <a:r>
                        <a:rPr lang="en-US" altLang="ja-JP" sz="2000" b="0" i="0" u="none" strike="noStrike">
                          <a:solidFill>
                            <a:srgbClr val="000000"/>
                          </a:solidFill>
                          <a:effectLst/>
                          <a:latin typeface="Yu Gothic" panose="020B0400000000000000" pitchFamily="50" charset="-128"/>
                          <a:ea typeface="Yu Gothic" panose="020B0400000000000000" pitchFamily="50" charset="-128"/>
                        </a:rPr>
                        <a:t>&amp;</a:t>
                      </a:r>
                      <a:r>
                        <a:rPr lang="ja-JP" altLang="en-US" sz="2000" b="0" i="0" u="none" strike="noStrike">
                          <a:solidFill>
                            <a:srgbClr val="000000"/>
                          </a:solidFill>
                          <a:effectLst/>
                          <a:latin typeface="Yu Gothic" panose="020B0400000000000000" pitchFamily="50" charset="-128"/>
                          <a:ea typeface="Yu Gothic" panose="020B0400000000000000" pitchFamily="50" charset="-128"/>
                        </a:rPr>
                        <a:t>大量消費</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a:solidFill>
                            <a:srgbClr val="000000"/>
                          </a:solidFill>
                          <a:effectLst/>
                          <a:latin typeface="Yu Gothic" panose="020B0400000000000000" pitchFamily="50" charset="-128"/>
                          <a:ea typeface="Yu Gothic" panose="020B0400000000000000" pitchFamily="50" charset="-128"/>
                        </a:rPr>
                        <a:t>1970</a:t>
                      </a:r>
                      <a:r>
                        <a:rPr lang="ja-JP" altLang="en-US" sz="2000" b="0" i="0" u="none" strike="noStrike">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・子どもの消費活動を、</a:t>
                      </a:r>
                      <a:r>
                        <a:rPr lang="en-US" altLang="ja-JP" sz="2000" b="0" i="0" u="none" strike="noStrike">
                          <a:solidFill>
                            <a:srgbClr val="000000"/>
                          </a:solidFill>
                          <a:effectLst/>
                          <a:latin typeface="Yu Gothic" panose="020B0400000000000000" pitchFamily="50" charset="-128"/>
                          <a:ea typeface="Yu Gothic" panose="020B0400000000000000" pitchFamily="50" charset="-128"/>
                        </a:rPr>
                        <a:t>CM</a:t>
                      </a:r>
                      <a:r>
                        <a:rPr lang="ja-JP" altLang="en-US" sz="2000" b="0" i="0" u="none" strike="noStrike">
                          <a:solidFill>
                            <a:srgbClr val="000000"/>
                          </a:solidFill>
                          <a:effectLst/>
                          <a:latin typeface="Yu Gothic" panose="020B0400000000000000" pitchFamily="50" charset="-128"/>
                          <a:ea typeface="Yu Gothic" panose="020B0400000000000000" pitchFamily="50" charset="-128"/>
                        </a:rPr>
                        <a:t>でコントロール？</a:t>
                      </a: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・視聴率の良い番組が良い番組？</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　</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112551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a:bodyPr>
          <a:lstStyle/>
          <a:p>
            <a:br>
              <a:rPr kumimoji="1" lang="en-US" altLang="ja-JP" sz="4000" dirty="0">
                <a:solidFill>
                  <a:srgbClr val="FFFFFF"/>
                </a:solidFill>
              </a:rPr>
            </a:br>
            <a:br>
              <a:rPr kumimoji="1" lang="en-US" altLang="ja-JP" sz="4000" dirty="0">
                <a:solidFill>
                  <a:srgbClr val="FFFFFF"/>
                </a:solidFill>
              </a:rPr>
            </a:br>
            <a:r>
              <a:rPr kumimoji="1" lang="en-US" altLang="ja-JP" sz="4000" dirty="0">
                <a:solidFill>
                  <a:srgbClr val="FFFFFF"/>
                </a:solidFill>
              </a:rPr>
              <a:t>1970</a:t>
            </a:r>
            <a:r>
              <a:rPr kumimoji="1" lang="ja-JP" altLang="en-US" sz="4000" dirty="0">
                <a:solidFill>
                  <a:srgbClr val="FFFFFF"/>
                </a:solidFill>
              </a:rPr>
              <a:t>年代への変化。</a:t>
            </a: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2450112129"/>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1950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・学校制度の変更（</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6-3-3</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制）。</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・就学率の上昇</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・大学の定員は、すぐには増えない</a:t>
                      </a:r>
                    </a:p>
                  </a:txBody>
                  <a:tcPr marL="9525" marR="9525" marT="9525" marB="0"/>
                </a:tc>
                <a:extLst>
                  <a:ext uri="{0D108BD9-81ED-4DB2-BD59-A6C34878D82A}">
                    <a16:rowId xmlns:a16="http://schemas.microsoft.com/office/drawing/2014/main" val="2104070386"/>
                  </a:ext>
                </a:extLst>
              </a:tr>
              <a:tr h="634124">
                <a:tc rowSpan="3">
                  <a:txBody>
                    <a:bodyPr/>
                    <a:lstStyle/>
                    <a:p>
                      <a:pPr algn="l" fontAlgn="ctr"/>
                      <a:r>
                        <a:rPr lang="en-US" altLang="ja-JP" sz="2000" b="0" i="0" u="none" strike="noStrike">
                          <a:solidFill>
                            <a:srgbClr val="000000"/>
                          </a:solidFill>
                          <a:effectLst/>
                          <a:latin typeface="Yu Gothic" panose="020B0400000000000000" pitchFamily="50" charset="-128"/>
                          <a:ea typeface="Yu Gothic" panose="020B0400000000000000" pitchFamily="50" charset="-128"/>
                        </a:rPr>
                        <a:t>1960</a:t>
                      </a:r>
                      <a:r>
                        <a:rPr lang="ja-JP" altLang="en-US" sz="2000" b="0" i="0" u="none" strike="noStrike">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・大学入試での競争率の上昇。</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・入学試験の点数によって、</a:t>
                      </a:r>
                      <a:r>
                        <a:rPr lang="en-US" altLang="ja-JP" sz="2000" b="0" i="0" u="none" strike="noStrike">
                          <a:solidFill>
                            <a:srgbClr val="000000"/>
                          </a:solidFill>
                          <a:effectLst/>
                          <a:latin typeface="Yu Gothic" panose="020B0400000000000000" pitchFamily="50" charset="-128"/>
                          <a:ea typeface="Yu Gothic" panose="020B0400000000000000" pitchFamily="50" charset="-128"/>
                        </a:rPr>
                        <a:t>1</a:t>
                      </a:r>
                      <a:r>
                        <a:rPr lang="ja-JP" altLang="en-US" sz="2000" b="0" i="0" u="none" strike="noStrike">
                          <a:solidFill>
                            <a:srgbClr val="000000"/>
                          </a:solidFill>
                          <a:effectLst/>
                          <a:latin typeface="Yu Gothic" panose="020B0400000000000000" pitchFamily="50" charset="-128"/>
                          <a:ea typeface="Yu Gothic" panose="020B0400000000000000" pitchFamily="50" charset="-128"/>
                        </a:rPr>
                        <a:t>次元的な選抜。</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・ある意味、出身階層などによらない平等性</a:t>
                      </a:r>
                    </a:p>
                  </a:txBody>
                  <a:tcPr marL="9525" marR="9525" marT="9525" marB="0"/>
                </a:tc>
                <a:extLst>
                  <a:ext uri="{0D108BD9-81ED-4DB2-BD59-A6C34878D82A}">
                    <a16:rowId xmlns:a16="http://schemas.microsoft.com/office/drawing/2014/main" val="3284724403"/>
                  </a:ext>
                </a:extLst>
              </a:tr>
              <a:tr h="634124">
                <a:tc rowSpan="3">
                  <a:txBody>
                    <a:bodyPr/>
                    <a:lstStyle/>
                    <a:p>
                      <a:pPr algn="l" fontAlgn="ctr"/>
                      <a:r>
                        <a:rPr lang="en-US" altLang="ja-JP" sz="2000" b="0" i="0" u="none" strike="noStrike">
                          <a:solidFill>
                            <a:srgbClr val="000000"/>
                          </a:solidFill>
                          <a:effectLst/>
                          <a:latin typeface="Yu Gothic" panose="020B0400000000000000" pitchFamily="50" charset="-128"/>
                          <a:ea typeface="Yu Gothic" panose="020B0400000000000000" pitchFamily="50" charset="-128"/>
                        </a:rPr>
                        <a:t>1970</a:t>
                      </a:r>
                      <a:r>
                        <a:rPr lang="ja-JP" altLang="en-US" sz="2000" b="0" i="0" u="none" strike="noStrike">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a:solidFill>
                            <a:srgbClr val="000000"/>
                          </a:solidFill>
                          <a:effectLst/>
                          <a:latin typeface="Yu Gothic" panose="020B0400000000000000" pitchFamily="50" charset="-128"/>
                          <a:ea typeface="Yu Gothic" panose="020B0400000000000000" pitchFamily="50" charset="-128"/>
                        </a:rPr>
                        <a:t>・点数の高い子が、「よいこ」とみなされる。</a:t>
                      </a: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fontAlgn="t"/>
                      <a:r>
                        <a:rPr lang="ja-JP" altLang="en-US" sz="1800" b="0" i="0" u="none" strike="noStrike">
                          <a:solidFill>
                            <a:srgbClr val="000000"/>
                          </a:solidFill>
                          <a:effectLst/>
                          <a:latin typeface="Arial" panose="020B0604020202020204" pitchFamily="34" charset="0"/>
                          <a:ea typeface="Yu Gothic" panose="020B0400000000000000" pitchFamily="50" charset="-128"/>
                        </a:rPr>
                        <a:t>　</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fontAlgn="t"/>
                      <a:r>
                        <a:rPr lang="ja-JP" altLang="en-US" sz="1800" b="0" i="0" u="none" strike="noStrike" dirty="0">
                          <a:solidFill>
                            <a:srgbClr val="000000"/>
                          </a:solidFill>
                          <a:effectLst/>
                          <a:latin typeface="Arial" panose="020B0604020202020204" pitchFamily="34" charset="0"/>
                          <a:ea typeface="Yu Gothic" panose="020B0400000000000000" pitchFamily="50" charset="-128"/>
                        </a:rPr>
                        <a:t>　</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403836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a:bodyPr>
          <a:lstStyle/>
          <a:p>
            <a:br>
              <a:rPr kumimoji="1" lang="en-US" altLang="ja-JP" sz="4000" dirty="0">
                <a:solidFill>
                  <a:srgbClr val="FFFFFF"/>
                </a:solidFill>
              </a:rPr>
            </a:br>
            <a:br>
              <a:rPr kumimoji="1" lang="en-US" altLang="ja-JP" sz="4000" dirty="0">
                <a:solidFill>
                  <a:srgbClr val="FFFFFF"/>
                </a:solidFill>
              </a:rPr>
            </a:br>
            <a:r>
              <a:rPr kumimoji="1" lang="ja-JP" altLang="en-US" sz="4000" dirty="0">
                <a:solidFill>
                  <a:srgbClr val="FFFFFF"/>
                </a:solidFill>
              </a:rPr>
              <a:t>「</a:t>
            </a:r>
            <a:r>
              <a:rPr lang="ja-JP" altLang="en-US" sz="4000" dirty="0">
                <a:solidFill>
                  <a:srgbClr val="FFFFFF"/>
                </a:solidFill>
              </a:rPr>
              <a:t>現代化</a:t>
            </a:r>
            <a:r>
              <a:rPr kumimoji="1" lang="ja-JP" altLang="en-US" sz="4000" dirty="0">
                <a:solidFill>
                  <a:srgbClr val="FFFFFF"/>
                </a:solidFill>
              </a:rPr>
              <a:t>」</a:t>
            </a:r>
            <a:br>
              <a:rPr kumimoji="1" lang="en-US" altLang="ja-JP" sz="40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extLst>
              <p:ext uri="{D42A27DB-BD31-4B8C-83A1-F6EECF244321}">
                <p14:modId xmlns:p14="http://schemas.microsoft.com/office/powerpoint/2010/main" val="1197542522"/>
              </p:ext>
            </p:extLst>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1960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・「系統学習」の学習指導要領。（法令に準じ）</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・自主編成運動。　数教協・教研集会</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・アメリカの</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SMSG</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，イギリスの</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SMP</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1970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・日本の学習指導要領に「現代化」の影響</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・進学率が高くなる。教材が高度になる。</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・高校での「落ちこぼし」が問題となる</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1980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・都市部での私学ブーム。</a:t>
                      </a: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Baby-boom junior</a:t>
                      </a:r>
                      <a:endParaRPr lang="ja-JP" altLang="en-US" sz="2000" b="0" i="0" u="none" strike="noStrike" dirty="0">
                        <a:solidFill>
                          <a:srgbClr val="000000"/>
                        </a:solidFill>
                        <a:effectLst/>
                        <a:latin typeface="Yu Gothic" panose="020B0400000000000000" pitchFamily="50" charset="-128"/>
                        <a:ea typeface="Yu Gothic" panose="020B0400000000000000" pitchFamily="50" charset="-128"/>
                      </a:endParaRP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・数教協でのバイパス教材。教材の本質を伝える</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・中学での「荒れ」。</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211190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2F303F8-4DF1-42C2-BEEF-145FC090CB5A}"/>
              </a:ext>
            </a:extLst>
          </p:cNvPr>
          <p:cNvSpPr>
            <a:spLocks noGrp="1"/>
          </p:cNvSpPr>
          <p:nvPr>
            <p:ph type="title"/>
          </p:nvPr>
        </p:nvSpPr>
        <p:spPr>
          <a:xfrm>
            <a:off x="466722" y="1623849"/>
            <a:ext cx="3201366" cy="3121572"/>
          </a:xfrm>
        </p:spPr>
        <p:txBody>
          <a:bodyPr anchor="b">
            <a:normAutofit/>
          </a:bodyPr>
          <a:lstStyle/>
          <a:p>
            <a:br>
              <a:rPr kumimoji="1" lang="en-US" altLang="ja-JP" sz="4000" dirty="0">
                <a:solidFill>
                  <a:srgbClr val="FFFFFF"/>
                </a:solidFill>
              </a:rPr>
            </a:br>
            <a:br>
              <a:rPr kumimoji="1" lang="en-US" altLang="ja-JP" sz="4000" dirty="0">
                <a:solidFill>
                  <a:srgbClr val="FFFFFF"/>
                </a:solidFill>
              </a:rPr>
            </a:br>
            <a:r>
              <a:rPr kumimoji="1" lang="ja-JP" altLang="en-US" sz="3600" dirty="0">
                <a:solidFill>
                  <a:srgbClr val="FFFFFF"/>
                </a:solidFill>
              </a:rPr>
              <a:t>ごまかし勉強。</a:t>
            </a:r>
            <a:br>
              <a:rPr kumimoji="1" lang="en-US" altLang="ja-JP" sz="3600" dirty="0">
                <a:solidFill>
                  <a:srgbClr val="FFFFFF"/>
                </a:solidFill>
              </a:rPr>
            </a:br>
            <a:endParaRPr kumimoji="1" lang="ja-JP" altLang="en-US" sz="4000" dirty="0">
              <a:solidFill>
                <a:srgbClr val="FFFFFF"/>
              </a:solidFill>
            </a:endParaRPr>
          </a:p>
        </p:txBody>
      </p:sp>
      <p:graphicFrame>
        <p:nvGraphicFramePr>
          <p:cNvPr id="7" name="コンテンツ プレースホルダー 6">
            <a:extLst>
              <a:ext uri="{FF2B5EF4-FFF2-40B4-BE49-F238E27FC236}">
                <a16:creationId xmlns:a16="http://schemas.microsoft.com/office/drawing/2014/main" id="{160F477C-1FDF-44D4-94E6-77411A3A8570}"/>
              </a:ext>
            </a:extLst>
          </p:cNvPr>
          <p:cNvGraphicFramePr>
            <a:graphicFrameLocks noGrp="1"/>
          </p:cNvGraphicFramePr>
          <p:nvPr>
            <p:ph idx="1"/>
          </p:nvPr>
        </p:nvGraphicFramePr>
        <p:xfrm>
          <a:off x="4134810" y="725213"/>
          <a:ext cx="6916818" cy="5707116"/>
        </p:xfrm>
        <a:graphic>
          <a:graphicData uri="http://schemas.openxmlformats.org/drawingml/2006/table">
            <a:tbl>
              <a:tblPr/>
              <a:tblGrid>
                <a:gridCol w="1224617">
                  <a:extLst>
                    <a:ext uri="{9D8B030D-6E8A-4147-A177-3AD203B41FA5}">
                      <a16:colId xmlns:a16="http://schemas.microsoft.com/office/drawing/2014/main" val="2905441432"/>
                    </a:ext>
                  </a:extLst>
                </a:gridCol>
                <a:gridCol w="5692201">
                  <a:extLst>
                    <a:ext uri="{9D8B030D-6E8A-4147-A177-3AD203B41FA5}">
                      <a16:colId xmlns:a16="http://schemas.microsoft.com/office/drawing/2014/main" val="765748658"/>
                    </a:ext>
                  </a:extLst>
                </a:gridCol>
              </a:tblGrid>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1970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・文化・教育にも商業的活動の機会がある。</a:t>
                      </a:r>
                    </a:p>
                  </a:txBody>
                  <a:tcPr marL="9525" marR="9525" marT="9525" marB="0"/>
                </a:tc>
                <a:extLst>
                  <a:ext uri="{0D108BD9-81ED-4DB2-BD59-A6C34878D82A}">
                    <a16:rowId xmlns:a16="http://schemas.microsoft.com/office/drawing/2014/main" val="3969740059"/>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・ブルーバックス，岩波科学の本，東京図書</a:t>
                      </a:r>
                    </a:p>
                  </a:txBody>
                  <a:tcPr marL="9525" marR="9525" marT="9525" marB="0"/>
                </a:tc>
                <a:extLst>
                  <a:ext uri="{0D108BD9-81ED-4DB2-BD59-A6C34878D82A}">
                    <a16:rowId xmlns:a16="http://schemas.microsoft.com/office/drawing/2014/main" val="3096540477"/>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・半面、視聴率が高い番組が良い番組か？</a:t>
                      </a:r>
                    </a:p>
                  </a:txBody>
                  <a:tcPr marL="9525" marR="9525" marT="9525" marB="0"/>
                </a:tc>
                <a:extLst>
                  <a:ext uri="{0D108BD9-81ED-4DB2-BD59-A6C34878D82A}">
                    <a16:rowId xmlns:a16="http://schemas.microsoft.com/office/drawing/2014/main" val="2104070386"/>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1980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・（藤澤伸介「ごまかし勉強」と言う本）</a:t>
                      </a:r>
                    </a:p>
                  </a:txBody>
                  <a:tcPr marL="9525" marR="9525" marT="9525" marB="0"/>
                </a:tc>
                <a:extLst>
                  <a:ext uri="{0D108BD9-81ED-4DB2-BD59-A6C34878D82A}">
                    <a16:rowId xmlns:a16="http://schemas.microsoft.com/office/drawing/2014/main" val="3714980781"/>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・点数を高くすれば、勉強しているとみなされる</a:t>
                      </a:r>
                    </a:p>
                  </a:txBody>
                  <a:tcPr marL="9525" marR="9525" marT="9525" marB="0"/>
                </a:tc>
                <a:extLst>
                  <a:ext uri="{0D108BD9-81ED-4DB2-BD59-A6C34878D82A}">
                    <a16:rowId xmlns:a16="http://schemas.microsoft.com/office/drawing/2014/main" val="1254249066"/>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・点数を高くするためには、どうするべきか</a:t>
                      </a:r>
                    </a:p>
                  </a:txBody>
                  <a:tcPr marL="9525" marR="9525" marT="9525" marB="0"/>
                </a:tc>
                <a:extLst>
                  <a:ext uri="{0D108BD9-81ED-4DB2-BD59-A6C34878D82A}">
                    <a16:rowId xmlns:a16="http://schemas.microsoft.com/office/drawing/2014/main" val="3284724403"/>
                  </a:ext>
                </a:extLst>
              </a:tr>
              <a:tr h="634124">
                <a:tc rowSpan="3">
                  <a:txBody>
                    <a:bodyPr/>
                    <a:lstStyle/>
                    <a:p>
                      <a:pPr algn="l" rtl="0" fontAlgn="ctr"/>
                      <a:r>
                        <a:rPr lang="en-US" altLang="ja-JP" sz="2000" b="0" i="0" u="none" strike="noStrike" dirty="0">
                          <a:solidFill>
                            <a:srgbClr val="000000"/>
                          </a:solidFill>
                          <a:effectLst/>
                          <a:latin typeface="Yu Gothic" panose="020B0400000000000000" pitchFamily="50" charset="-128"/>
                          <a:ea typeface="Yu Gothic" panose="020B0400000000000000" pitchFamily="50" charset="-128"/>
                        </a:rPr>
                        <a:t>1990</a:t>
                      </a:r>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年代</a:t>
                      </a:r>
                    </a:p>
                  </a:txBody>
                  <a:tcPr marL="9525" marR="9525" marT="9525" marB="0" anchor="ct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・覚えることを効率よくまとめた参考書</a:t>
                      </a:r>
                    </a:p>
                  </a:txBody>
                  <a:tcPr marL="9525" marR="9525" marT="9525" marB="0"/>
                </a:tc>
                <a:extLst>
                  <a:ext uri="{0D108BD9-81ED-4DB2-BD59-A6C34878D82A}">
                    <a16:rowId xmlns:a16="http://schemas.microsoft.com/office/drawing/2014/main" val="1163735092"/>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・人が作った事項を覚える労苦を「勉強」と誤認</a:t>
                      </a:r>
                    </a:p>
                  </a:txBody>
                  <a:tcPr marL="9525" marR="9525" marT="9525" marB="0"/>
                </a:tc>
                <a:extLst>
                  <a:ext uri="{0D108BD9-81ED-4DB2-BD59-A6C34878D82A}">
                    <a16:rowId xmlns:a16="http://schemas.microsoft.com/office/drawing/2014/main" val="3699936848"/>
                  </a:ext>
                </a:extLst>
              </a:tr>
              <a:tr h="634124">
                <a:tc vMerge="1">
                  <a:txBody>
                    <a:bodyPr/>
                    <a:lstStyle/>
                    <a:p>
                      <a:endParaRPr kumimoji="1" lang="ja-JP" altLang="en-US"/>
                    </a:p>
                  </a:txBody>
                  <a:tcPr/>
                </a:tc>
                <a:tc>
                  <a:txBody>
                    <a:bodyPr/>
                    <a:lstStyle/>
                    <a:p>
                      <a:pPr algn="l" rtl="0" fontAlgn="t"/>
                      <a:r>
                        <a:rPr lang="ja-JP" altLang="en-US" sz="2000" b="0" i="0" u="none" strike="noStrike" dirty="0">
                          <a:solidFill>
                            <a:srgbClr val="000000"/>
                          </a:solidFill>
                          <a:effectLst/>
                          <a:latin typeface="Yu Gothic" panose="020B0400000000000000" pitchFamily="50" charset="-128"/>
                          <a:ea typeface="Yu Gothic" panose="020B0400000000000000" pitchFamily="50" charset="-128"/>
                        </a:rPr>
                        <a:t>　</a:t>
                      </a:r>
                    </a:p>
                  </a:txBody>
                  <a:tcPr marL="9525" marR="9525" marT="9525" marB="0"/>
                </a:tc>
                <a:extLst>
                  <a:ext uri="{0D108BD9-81ED-4DB2-BD59-A6C34878D82A}">
                    <a16:rowId xmlns:a16="http://schemas.microsoft.com/office/drawing/2014/main" val="1045444545"/>
                  </a:ext>
                </a:extLst>
              </a:tr>
            </a:tbl>
          </a:graphicData>
        </a:graphic>
      </p:graphicFrame>
    </p:spTree>
    <p:extLst>
      <p:ext uri="{BB962C8B-B14F-4D97-AF65-F5344CB8AC3E}">
        <p14:creationId xmlns:p14="http://schemas.microsoft.com/office/powerpoint/2010/main" val="3299801442"/>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388</TotalTime>
  <Words>2477</Words>
  <Application>Microsoft Office PowerPoint</Application>
  <PresentationFormat>ワイド画面</PresentationFormat>
  <Paragraphs>183</Paragraphs>
  <Slides>20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20</vt:i4>
      </vt:variant>
    </vt:vector>
  </HeadingPairs>
  <TitlesOfParts>
    <vt:vector size="31" baseType="lpstr">
      <vt:lpstr>Microsoft GothicNeo Light</vt:lpstr>
      <vt:lpstr>RyuminPr6N-Reg</vt:lpstr>
      <vt:lpstr>S2G海フォント</vt:lpstr>
      <vt:lpstr>けいふぉんと</vt:lpstr>
      <vt:lpstr>Yu Gothic</vt:lpstr>
      <vt:lpstr>游ゴシック Light</vt:lpstr>
      <vt:lpstr>Arial</vt:lpstr>
      <vt:lpstr>Calibri</vt:lpstr>
      <vt:lpstr>Calibri Light</vt:lpstr>
      <vt:lpstr>Comic Sans MS</vt:lpstr>
      <vt:lpstr>Office Theme</vt:lpstr>
      <vt:lpstr>PowerPoint プレゼンテーション</vt:lpstr>
      <vt:lpstr>呼んでくださったことへの謝辞と自己紹介（１）</vt:lpstr>
      <vt:lpstr>呼んでくださったことへの謝辞と自己紹介（2）</vt:lpstr>
      <vt:lpstr>呼んでくださったことへの謝辞と自己紹介（3）</vt:lpstr>
      <vt:lpstr>PowerPoint プレゼンテーション</vt:lpstr>
      <vt:lpstr>  1960年代、テレビが普及。 </vt:lpstr>
      <vt:lpstr>  1970年代への変化。 </vt:lpstr>
      <vt:lpstr>  「現代化」 </vt:lpstr>
      <vt:lpstr>  ごまかし勉強。 </vt:lpstr>
      <vt:lpstr>  メンタルに入り込む。 </vt:lpstr>
      <vt:lpstr>     「調査」に　 翻弄される  （平均点の高い学校は，良い学校ですか？）   </vt:lpstr>
      <vt:lpstr> 教育実践の継承。  </vt:lpstr>
      <vt:lpstr>https://reseed.resemom.jp/article/2021/02/03/1071.html　、文部科学省の調査結果（2021年2月2日）H12とは2000.</vt:lpstr>
      <vt:lpstr>     </vt:lpstr>
      <vt:lpstr>作品としての授業をめざして</vt:lpstr>
      <vt:lpstr>PowerPoint プレゼンテーション</vt:lpstr>
      <vt:lpstr>作品としての授業をめざして（２）</vt:lpstr>
      <vt:lpstr>実は、2017年度の冊子作製に参画しています（１）</vt:lpstr>
      <vt:lpstr>実は、2017年度の冊子作製に参画しています（２）</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良</dc:creator>
  <cp:lastModifiedBy>rio1957@gakushikai.jp</cp:lastModifiedBy>
  <cp:revision>8</cp:revision>
  <dcterms:created xsi:type="dcterms:W3CDTF">2022-05-15T05:51:59Z</dcterms:created>
  <dcterms:modified xsi:type="dcterms:W3CDTF">2022-06-20T10:53:13Z</dcterms:modified>
</cp:coreProperties>
</file>